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C8B310A1-0CD8-402F-AAE7-60F5FCF8D62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571F32F-3D13-4D62-A007-4AA20448AC1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7264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Menstrual cycle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04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600" dirty="0"/>
              <a:t>Occurs every 28 days, divided into 4 </a:t>
            </a:r>
            <a:r>
              <a:rPr lang="en-US" sz="3600" dirty="0" smtClean="0"/>
              <a:t>stages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Menarche = age of first period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Starts @ puberty – some as young as 9 and as late at 17 years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err="1" smtClean="0"/>
              <a:t>Avg</a:t>
            </a:r>
            <a:r>
              <a:rPr lang="en-US" sz="3600" dirty="0" smtClean="0"/>
              <a:t> age b/t 12 &amp; 15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404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08576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500" b="1" u="sng" dirty="0" smtClean="0"/>
              <a:t>Amenorrhea</a:t>
            </a:r>
            <a:r>
              <a:rPr lang="en-US" sz="3000" dirty="0" smtClean="0"/>
              <a:t> – absence of menstrual cycle</a:t>
            </a:r>
          </a:p>
          <a:p>
            <a:r>
              <a:rPr lang="en-US" sz="3000" dirty="0" smtClean="0"/>
              <a:t>Causes: psychological factors, anorexia, hormonal imbalance, pregnancy</a:t>
            </a:r>
          </a:p>
          <a:p>
            <a:r>
              <a:rPr lang="en-US" sz="3900" b="1" u="sng" dirty="0" smtClean="0"/>
              <a:t>Menorrhagia</a:t>
            </a:r>
            <a:r>
              <a:rPr lang="en-US" sz="3000" dirty="0" smtClean="0"/>
              <a:t> </a:t>
            </a:r>
            <a:r>
              <a:rPr lang="en-US" sz="3000" smtClean="0"/>
              <a:t>– abnormally </a:t>
            </a:r>
            <a:r>
              <a:rPr lang="en-US" sz="3000" dirty="0" smtClean="0"/>
              <a:t>heavy &amp; long menstrual periods</a:t>
            </a:r>
          </a:p>
          <a:p>
            <a:endParaRPr lang="en-US" sz="3000" dirty="0"/>
          </a:p>
          <a:p>
            <a:r>
              <a:rPr lang="en-US" sz="3500" b="1" u="sng" dirty="0" err="1" smtClean="0"/>
              <a:t>Prementrual</a:t>
            </a:r>
            <a:r>
              <a:rPr lang="en-US" sz="3500" b="1" u="sng" dirty="0" smtClean="0"/>
              <a:t> Syndrome (PMS) </a:t>
            </a:r>
            <a:r>
              <a:rPr lang="en-US" sz="3000" dirty="0" smtClean="0"/>
              <a:t>– group of </a:t>
            </a:r>
            <a:r>
              <a:rPr lang="en-US" sz="3000" dirty="0" err="1" smtClean="0"/>
              <a:t>sx</a:t>
            </a:r>
            <a:r>
              <a:rPr lang="en-US" sz="3000" dirty="0"/>
              <a:t> </a:t>
            </a:r>
            <a:r>
              <a:rPr lang="en-US" sz="3000" dirty="0" smtClean="0"/>
              <a:t>prior to ones menstrual cycle </a:t>
            </a:r>
          </a:p>
          <a:p>
            <a:r>
              <a:rPr lang="en-US" sz="3000" dirty="0" smtClean="0"/>
              <a:t>Cause: water retention in body tissue. </a:t>
            </a:r>
          </a:p>
          <a:p>
            <a:r>
              <a:rPr lang="en-US" sz="3000" dirty="0" err="1" smtClean="0"/>
              <a:t>Sx</a:t>
            </a:r>
            <a:r>
              <a:rPr lang="en-US" sz="3000" dirty="0" smtClean="0"/>
              <a:t>: irritability, nervousness, mood swings, weight gain</a:t>
            </a:r>
          </a:p>
          <a:p>
            <a:endParaRPr lang="en-US" sz="3000" dirty="0"/>
          </a:p>
          <a:p>
            <a:r>
              <a:rPr lang="en-US" sz="3500" b="1" u="sng" dirty="0" smtClean="0"/>
              <a:t>Dysmenorrhea</a:t>
            </a:r>
            <a:r>
              <a:rPr lang="en-US" sz="3000" dirty="0" smtClean="0"/>
              <a:t> – painful menstruation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Menstruation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0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FSH from </a:t>
            </a:r>
            <a:r>
              <a:rPr lang="en-US" sz="2800" dirty="0" smtClean="0"/>
              <a:t>pituitary to ovary </a:t>
            </a:r>
          </a:p>
          <a:p>
            <a:endParaRPr lang="en-US" sz="2800" dirty="0" smtClean="0"/>
          </a:p>
          <a:p>
            <a:r>
              <a:rPr lang="en-US" sz="2800" dirty="0" smtClean="0"/>
              <a:t>stimulates follicle with </a:t>
            </a:r>
            <a:r>
              <a:rPr lang="en-US" sz="2800" dirty="0"/>
              <a:t>ovum to </a:t>
            </a:r>
            <a:r>
              <a:rPr lang="en-US" sz="2800" dirty="0" smtClean="0"/>
              <a:t>mature</a:t>
            </a:r>
          </a:p>
          <a:p>
            <a:endParaRPr lang="en-US" sz="2800" dirty="0" smtClean="0"/>
          </a:p>
          <a:p>
            <a:r>
              <a:rPr lang="en-US" sz="2800" dirty="0" smtClean="0"/>
              <a:t>releases </a:t>
            </a:r>
            <a:r>
              <a:rPr lang="en-US" sz="2800" dirty="0"/>
              <a:t>estrogen and prepares </a:t>
            </a:r>
            <a:r>
              <a:rPr lang="en-US" sz="2800" dirty="0" smtClean="0"/>
              <a:t>uterine lining</a:t>
            </a:r>
          </a:p>
          <a:p>
            <a:endParaRPr lang="en-US" sz="2800" dirty="0" smtClean="0"/>
          </a:p>
          <a:p>
            <a:r>
              <a:rPr lang="en-US" sz="2800" dirty="0" smtClean="0"/>
              <a:t>lasts </a:t>
            </a:r>
            <a:r>
              <a:rPr lang="en-US" sz="2800" dirty="0"/>
              <a:t>10 days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1:</a:t>
            </a:r>
            <a:br>
              <a:rPr lang="en-US" dirty="0" smtClean="0"/>
            </a:br>
            <a:r>
              <a:rPr lang="en-US" dirty="0" smtClean="0"/>
              <a:t> Follicle Stage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61428" y="2601191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473" y="3610621"/>
            <a:ext cx="5429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473" y="4648200"/>
            <a:ext cx="5429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29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When the concentration of estrogen in the female bloodstream reaches a high level – it causes the pituitary gland to stop FSH secretion. </a:t>
            </a:r>
          </a:p>
          <a:p>
            <a:endParaRPr lang="en-US" sz="2400" dirty="0"/>
          </a:p>
          <a:p>
            <a:r>
              <a:rPr lang="en-US" sz="2400" dirty="0" smtClean="0"/>
              <a:t>LH is secreted by pituitary gland</a:t>
            </a:r>
          </a:p>
          <a:p>
            <a:endParaRPr lang="en-US" sz="2400" dirty="0" smtClean="0"/>
          </a:p>
          <a:p>
            <a:r>
              <a:rPr lang="en-US" sz="2400" dirty="0" smtClean="0"/>
              <a:t>Now estrogen, FSH, &amp; LH circulating which causes release of  mature follicle</a:t>
            </a:r>
          </a:p>
          <a:p>
            <a:endParaRPr lang="en-US" sz="2400" dirty="0"/>
          </a:p>
          <a:p>
            <a:r>
              <a:rPr lang="en-US" sz="2400" dirty="0" smtClean="0"/>
              <a:t>Usually around day 14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</a:t>
            </a:r>
            <a:br>
              <a:rPr lang="en-US" dirty="0" smtClean="0"/>
            </a:br>
            <a:r>
              <a:rPr lang="en-US" dirty="0" smtClean="0"/>
              <a:t>Ovulation stage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3224213"/>
            <a:ext cx="5429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4114800"/>
            <a:ext cx="5429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5334000"/>
            <a:ext cx="5429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16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Corpus </a:t>
            </a:r>
            <a:r>
              <a:rPr lang="en-US" sz="2800" dirty="0" err="1" smtClean="0"/>
              <a:t>luteum</a:t>
            </a:r>
            <a:r>
              <a:rPr lang="en-US" sz="2800" dirty="0" smtClean="0"/>
              <a:t> (group of ruptured follicle cells) </a:t>
            </a:r>
            <a:r>
              <a:rPr lang="en-US" sz="2800" dirty="0"/>
              <a:t>secretes progesterone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which </a:t>
            </a:r>
            <a:r>
              <a:rPr lang="en-US" sz="2800" dirty="0"/>
              <a:t>prevents further ovulation and maintains uterine </a:t>
            </a:r>
            <a:r>
              <a:rPr lang="en-US" sz="2800" dirty="0" smtClean="0"/>
              <a:t>lining for possible embryo</a:t>
            </a:r>
          </a:p>
          <a:p>
            <a:endParaRPr lang="en-US" sz="2800" dirty="0"/>
          </a:p>
          <a:p>
            <a:r>
              <a:rPr lang="en-US" sz="2800" dirty="0"/>
              <a:t>lasts 14 days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</a:t>
            </a:r>
            <a:br>
              <a:rPr lang="en-US" dirty="0" smtClean="0"/>
            </a:br>
            <a:r>
              <a:rPr lang="en-US" dirty="0" smtClean="0"/>
              <a:t>Corpus </a:t>
            </a:r>
            <a:r>
              <a:rPr lang="en-US" dirty="0" err="1" smtClean="0"/>
              <a:t>Luteum</a:t>
            </a:r>
            <a:r>
              <a:rPr lang="en-US" dirty="0" smtClean="0"/>
              <a:t> Stage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3224213"/>
            <a:ext cx="54927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218" y="4419600"/>
            <a:ext cx="54927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66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0292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If fertilization does not occur :</a:t>
            </a:r>
          </a:p>
          <a:p>
            <a:r>
              <a:rPr lang="en-US" sz="2400" dirty="0" smtClean="0"/>
              <a:t>-progesterone reaches a level in bloodstream that inhibits LH secretion &amp; corpus </a:t>
            </a:r>
            <a:r>
              <a:rPr lang="en-US" sz="2400" dirty="0" err="1" smtClean="0"/>
              <a:t>luteum</a:t>
            </a:r>
            <a:r>
              <a:rPr lang="en-US" sz="2400" dirty="0" smtClean="0"/>
              <a:t> breaks down causing a decrease in progesterone secretion.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-Lining of the endometrium becomes progressively thinner and eventually breaks down. </a:t>
            </a:r>
          </a:p>
          <a:p>
            <a:r>
              <a:rPr lang="en-US" sz="2400" dirty="0" smtClean="0"/>
              <a:t>-Extra layers of endometrium, unfertilized egg, &amp; small quantity of blood from ruptured capillaries are discharged through the vagina. </a:t>
            </a:r>
          </a:p>
          <a:p>
            <a:endParaRPr lang="en-US" sz="2400" dirty="0" smtClean="0"/>
          </a:p>
          <a:p>
            <a:r>
              <a:rPr lang="en-US" sz="2400" dirty="0" smtClean="0"/>
              <a:t>-Starts around day 28 of </a:t>
            </a:r>
            <a:r>
              <a:rPr lang="en-US" sz="2400" dirty="0" err="1" smtClean="0"/>
              <a:t>cyele</a:t>
            </a:r>
            <a:r>
              <a:rPr lang="en-US" sz="2400" dirty="0" smtClean="0"/>
              <a:t> and lasts about 4-5 days. </a:t>
            </a:r>
          </a:p>
          <a:p>
            <a:r>
              <a:rPr lang="en-US" sz="2400" dirty="0" smtClean="0"/>
              <a:t>-Anterior pituitary now stimulated to secrete FSH for a new follicle and the </a:t>
            </a:r>
            <a:r>
              <a:rPr lang="en-US" sz="2400" dirty="0" err="1" smtClean="0"/>
              <a:t>cyle</a:t>
            </a:r>
            <a:r>
              <a:rPr lang="en-US" sz="2400" dirty="0" smtClean="0"/>
              <a:t> starts over.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4:</a:t>
            </a:r>
            <a:br>
              <a:rPr lang="en-US" dirty="0" smtClean="0"/>
            </a:br>
            <a:r>
              <a:rPr lang="en-US" dirty="0" smtClean="0"/>
              <a:t>menstruation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9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35</TotalTime>
  <Words>306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BlackTie</vt:lpstr>
      <vt:lpstr>The Menstrual cycle</vt:lpstr>
      <vt:lpstr>Facts</vt:lpstr>
      <vt:lpstr>Menstruation disorders</vt:lpstr>
      <vt:lpstr>Stage 1:  Follicle Stage</vt:lpstr>
      <vt:lpstr>Stage 2: Ovulation stage</vt:lpstr>
      <vt:lpstr>Stage 3 Corpus Luteum Stage</vt:lpstr>
      <vt:lpstr>Stage 4: menstruation stage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Menstrual cycle</dc:title>
  <dc:creator>CTE</dc:creator>
  <cp:lastModifiedBy>CTE</cp:lastModifiedBy>
  <cp:revision>5</cp:revision>
  <dcterms:created xsi:type="dcterms:W3CDTF">2013-05-10T12:59:59Z</dcterms:created>
  <dcterms:modified xsi:type="dcterms:W3CDTF">2015-12-11T12:23:09Z</dcterms:modified>
</cp:coreProperties>
</file>