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2" r:id="rId6"/>
    <p:sldId id="263" r:id="rId7"/>
    <p:sldId id="264" r:id="rId8"/>
    <p:sldId id="265" r:id="rId9"/>
    <p:sldId id="267" r:id="rId10"/>
    <p:sldId id="285" r:id="rId11"/>
    <p:sldId id="266" r:id="rId12"/>
    <p:sldId id="268" r:id="rId13"/>
    <p:sldId id="269" r:id="rId14"/>
    <p:sldId id="272" r:id="rId15"/>
    <p:sldId id="270" r:id="rId16"/>
    <p:sldId id="271" r:id="rId17"/>
    <p:sldId id="273" r:id="rId18"/>
    <p:sldId id="274" r:id="rId19"/>
    <p:sldId id="275" r:id="rId20"/>
    <p:sldId id="276" r:id="rId21"/>
    <p:sldId id="277" r:id="rId22"/>
    <p:sldId id="286" r:id="rId23"/>
    <p:sldId id="284" r:id="rId24"/>
    <p:sldId id="278" r:id="rId25"/>
    <p:sldId id="279" r:id="rId26"/>
    <p:sldId id="280" r:id="rId27"/>
    <p:sldId id="281" r:id="rId28"/>
    <p:sldId id="282"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5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A7F042-3943-44D2-BC97-AD5221D9AD1D}" type="datetimeFigureOut">
              <a:rPr lang="en-US" smtClean="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BE0EA8-894E-428E-B9F0-C098FF2D892F}" type="slidenum">
              <a:rPr lang="en-US" smtClean="0"/>
              <a:t>‹#›</a:t>
            </a:fld>
            <a:endParaRPr lang="en-US" dirty="0"/>
          </a:p>
        </p:txBody>
      </p:sp>
    </p:spTree>
    <p:extLst>
      <p:ext uri="{BB962C8B-B14F-4D97-AF65-F5344CB8AC3E}">
        <p14:creationId xmlns:p14="http://schemas.microsoft.com/office/powerpoint/2010/main" val="811356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A7F042-3943-44D2-BC97-AD5221D9AD1D}" type="datetimeFigureOut">
              <a:rPr lang="en-US" smtClean="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BE0EA8-894E-428E-B9F0-C098FF2D892F}" type="slidenum">
              <a:rPr lang="en-US" smtClean="0"/>
              <a:t>‹#›</a:t>
            </a:fld>
            <a:endParaRPr lang="en-US" dirty="0"/>
          </a:p>
        </p:txBody>
      </p:sp>
    </p:spTree>
    <p:extLst>
      <p:ext uri="{BB962C8B-B14F-4D97-AF65-F5344CB8AC3E}">
        <p14:creationId xmlns:p14="http://schemas.microsoft.com/office/powerpoint/2010/main" val="2014798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A7F042-3943-44D2-BC97-AD5221D9AD1D}" type="datetimeFigureOut">
              <a:rPr lang="en-US" smtClean="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BE0EA8-894E-428E-B9F0-C098FF2D892F}" type="slidenum">
              <a:rPr lang="en-US" smtClean="0"/>
              <a:t>‹#›</a:t>
            </a:fld>
            <a:endParaRPr lang="en-US" dirty="0"/>
          </a:p>
        </p:txBody>
      </p:sp>
    </p:spTree>
    <p:extLst>
      <p:ext uri="{BB962C8B-B14F-4D97-AF65-F5344CB8AC3E}">
        <p14:creationId xmlns:p14="http://schemas.microsoft.com/office/powerpoint/2010/main" val="415624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A7F042-3943-44D2-BC97-AD5221D9AD1D}" type="datetimeFigureOut">
              <a:rPr lang="en-US" smtClean="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BE0EA8-894E-428E-B9F0-C098FF2D892F}" type="slidenum">
              <a:rPr lang="en-US" smtClean="0"/>
              <a:t>‹#›</a:t>
            </a:fld>
            <a:endParaRPr lang="en-US" dirty="0"/>
          </a:p>
        </p:txBody>
      </p:sp>
    </p:spTree>
    <p:extLst>
      <p:ext uri="{BB962C8B-B14F-4D97-AF65-F5344CB8AC3E}">
        <p14:creationId xmlns:p14="http://schemas.microsoft.com/office/powerpoint/2010/main" val="705093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A7F042-3943-44D2-BC97-AD5221D9AD1D}" type="datetimeFigureOut">
              <a:rPr lang="en-US" smtClean="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BE0EA8-894E-428E-B9F0-C098FF2D892F}" type="slidenum">
              <a:rPr lang="en-US" smtClean="0"/>
              <a:t>‹#›</a:t>
            </a:fld>
            <a:endParaRPr lang="en-US" dirty="0"/>
          </a:p>
        </p:txBody>
      </p:sp>
    </p:spTree>
    <p:extLst>
      <p:ext uri="{BB962C8B-B14F-4D97-AF65-F5344CB8AC3E}">
        <p14:creationId xmlns:p14="http://schemas.microsoft.com/office/powerpoint/2010/main" val="1378646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A7F042-3943-44D2-BC97-AD5221D9AD1D}" type="datetimeFigureOut">
              <a:rPr lang="en-US" smtClean="0"/>
              <a:t>9/8/2016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BE0EA8-894E-428E-B9F0-C098FF2D892F}" type="slidenum">
              <a:rPr lang="en-US" smtClean="0"/>
              <a:t>‹#›</a:t>
            </a:fld>
            <a:endParaRPr lang="en-US" dirty="0"/>
          </a:p>
        </p:txBody>
      </p:sp>
    </p:spTree>
    <p:extLst>
      <p:ext uri="{BB962C8B-B14F-4D97-AF65-F5344CB8AC3E}">
        <p14:creationId xmlns:p14="http://schemas.microsoft.com/office/powerpoint/2010/main" val="4168671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A7F042-3943-44D2-BC97-AD5221D9AD1D}" type="datetimeFigureOut">
              <a:rPr lang="en-US" smtClean="0"/>
              <a:t>9/8/2016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BE0EA8-894E-428E-B9F0-C098FF2D892F}" type="slidenum">
              <a:rPr lang="en-US" smtClean="0"/>
              <a:t>‹#›</a:t>
            </a:fld>
            <a:endParaRPr lang="en-US" dirty="0"/>
          </a:p>
        </p:txBody>
      </p:sp>
    </p:spTree>
    <p:extLst>
      <p:ext uri="{BB962C8B-B14F-4D97-AF65-F5344CB8AC3E}">
        <p14:creationId xmlns:p14="http://schemas.microsoft.com/office/powerpoint/2010/main" val="776764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A7F042-3943-44D2-BC97-AD5221D9AD1D}" type="datetimeFigureOut">
              <a:rPr lang="en-US" smtClean="0"/>
              <a:t>9/8/2016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BE0EA8-894E-428E-B9F0-C098FF2D892F}" type="slidenum">
              <a:rPr lang="en-US" smtClean="0"/>
              <a:t>‹#›</a:t>
            </a:fld>
            <a:endParaRPr lang="en-US" dirty="0"/>
          </a:p>
        </p:txBody>
      </p:sp>
    </p:spTree>
    <p:extLst>
      <p:ext uri="{BB962C8B-B14F-4D97-AF65-F5344CB8AC3E}">
        <p14:creationId xmlns:p14="http://schemas.microsoft.com/office/powerpoint/2010/main" val="3421457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7F042-3943-44D2-BC97-AD5221D9AD1D}" type="datetimeFigureOut">
              <a:rPr lang="en-US" smtClean="0"/>
              <a:t>9/8/2016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BE0EA8-894E-428E-B9F0-C098FF2D892F}" type="slidenum">
              <a:rPr lang="en-US" smtClean="0"/>
              <a:t>‹#›</a:t>
            </a:fld>
            <a:endParaRPr lang="en-US" dirty="0"/>
          </a:p>
        </p:txBody>
      </p:sp>
    </p:spTree>
    <p:extLst>
      <p:ext uri="{BB962C8B-B14F-4D97-AF65-F5344CB8AC3E}">
        <p14:creationId xmlns:p14="http://schemas.microsoft.com/office/powerpoint/2010/main" val="2808009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7F042-3943-44D2-BC97-AD5221D9AD1D}" type="datetimeFigureOut">
              <a:rPr lang="en-US" smtClean="0"/>
              <a:t>9/8/2016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BE0EA8-894E-428E-B9F0-C098FF2D892F}" type="slidenum">
              <a:rPr lang="en-US" smtClean="0"/>
              <a:t>‹#›</a:t>
            </a:fld>
            <a:endParaRPr lang="en-US" dirty="0"/>
          </a:p>
        </p:txBody>
      </p:sp>
    </p:spTree>
    <p:extLst>
      <p:ext uri="{BB962C8B-B14F-4D97-AF65-F5344CB8AC3E}">
        <p14:creationId xmlns:p14="http://schemas.microsoft.com/office/powerpoint/2010/main" val="372949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7F042-3943-44D2-BC97-AD5221D9AD1D}" type="datetimeFigureOut">
              <a:rPr lang="en-US" smtClean="0"/>
              <a:t>9/8/2016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BE0EA8-894E-428E-B9F0-C098FF2D892F}" type="slidenum">
              <a:rPr lang="en-US" smtClean="0"/>
              <a:t>‹#›</a:t>
            </a:fld>
            <a:endParaRPr lang="en-US" dirty="0"/>
          </a:p>
        </p:txBody>
      </p:sp>
    </p:spTree>
    <p:extLst>
      <p:ext uri="{BB962C8B-B14F-4D97-AF65-F5344CB8AC3E}">
        <p14:creationId xmlns:p14="http://schemas.microsoft.com/office/powerpoint/2010/main" val="418457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A7F042-3943-44D2-BC97-AD5221D9AD1D}" type="datetimeFigureOut">
              <a:rPr lang="en-US" smtClean="0"/>
              <a:t>9/8/2016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E0EA8-894E-428E-B9F0-C098FF2D892F}" type="slidenum">
              <a:rPr lang="en-US" smtClean="0"/>
              <a:t>‹#›</a:t>
            </a:fld>
            <a:endParaRPr lang="en-US" dirty="0"/>
          </a:p>
        </p:txBody>
      </p:sp>
    </p:spTree>
    <p:extLst>
      <p:ext uri="{BB962C8B-B14F-4D97-AF65-F5344CB8AC3E}">
        <p14:creationId xmlns:p14="http://schemas.microsoft.com/office/powerpoint/2010/main" val="269555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61" y="20865"/>
            <a:ext cx="9310048" cy="2862322"/>
          </a:xfrm>
          <a:prstGeom prst="rect">
            <a:avLst/>
          </a:prstGeom>
          <a:noFill/>
        </p:spPr>
        <p:txBody>
          <a:bodyPr wrap="square" rtlCol="0">
            <a:spAutoFit/>
          </a:bodyPr>
          <a:lstStyle/>
          <a:p>
            <a:pPr algn="ctr"/>
            <a:r>
              <a:rPr lang="en-US" sz="6000" dirty="0" smtClean="0">
                <a:latin typeface="Broadway BT" pitchFamily="82" charset="0"/>
              </a:rPr>
              <a:t>HS1 – Sect. 2</a:t>
            </a:r>
          </a:p>
          <a:p>
            <a:pPr algn="ctr"/>
            <a:endParaRPr lang="en-US" sz="6000" dirty="0" smtClean="0">
              <a:latin typeface="Broadway BT" pitchFamily="82" charset="0"/>
            </a:endParaRPr>
          </a:p>
          <a:p>
            <a:pPr algn="ctr"/>
            <a:r>
              <a:rPr lang="en-US" sz="6000" dirty="0" smtClean="0">
                <a:latin typeface="Broadway BT" pitchFamily="82" charset="0"/>
              </a:rPr>
              <a:t>Skeletal System</a:t>
            </a:r>
            <a:endParaRPr lang="en-US" sz="6000" dirty="0">
              <a:latin typeface="Broadway BT" pitchFamily="82" charset="0"/>
            </a:endParaRPr>
          </a:p>
        </p:txBody>
      </p:sp>
      <p:sp>
        <p:nvSpPr>
          <p:cNvPr id="6" name="Rectangle 5"/>
          <p:cNvSpPr/>
          <p:nvPr/>
        </p:nvSpPr>
        <p:spPr>
          <a:xfrm>
            <a:off x="2133600" y="3048000"/>
            <a:ext cx="5058770" cy="34163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How many bones do you have???</a:t>
            </a:r>
          </a:p>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206</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68812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barn(inVertical)">
                                      <p:cBhvr>
                                        <p:cTn id="1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52400"/>
            <a:ext cx="8915400" cy="6309420"/>
          </a:xfrm>
          <a:prstGeom prst="rect">
            <a:avLst/>
          </a:prstGeom>
          <a:noFill/>
        </p:spPr>
        <p:txBody>
          <a:bodyPr wrap="square" rtlCol="0">
            <a:spAutoFit/>
          </a:bodyPr>
          <a:lstStyle/>
          <a:p>
            <a:pPr algn="ctr"/>
            <a:r>
              <a:rPr lang="en-US" sz="3600" b="1" u="sng" dirty="0" smtClean="0"/>
              <a:t>-Structures of the Long Bone </a:t>
            </a:r>
            <a:r>
              <a:rPr lang="en-US" sz="3600" b="1" u="sng" dirty="0" err="1" smtClean="0"/>
              <a:t>Cont</a:t>
            </a:r>
            <a:r>
              <a:rPr lang="en-US" sz="3600" b="1" u="sng" dirty="0" smtClean="0"/>
              <a:t>…-</a:t>
            </a:r>
            <a:br>
              <a:rPr lang="en-US" sz="3600" b="1" u="sng" dirty="0" smtClean="0"/>
            </a:br>
            <a:endParaRPr lang="en-US" sz="3600" b="1" u="sng" dirty="0" smtClean="0"/>
          </a:p>
          <a:p>
            <a:pPr algn="ctr"/>
            <a:r>
              <a:rPr lang="en-US" sz="4000" b="1" u="sng" dirty="0" smtClean="0"/>
              <a:t>Periosteum</a:t>
            </a:r>
            <a:r>
              <a:rPr lang="en-US" sz="3600" dirty="0" smtClean="0"/>
              <a:t> – Covers outside. </a:t>
            </a:r>
          </a:p>
          <a:p>
            <a:pPr algn="ctr"/>
            <a:r>
              <a:rPr lang="en-US" sz="3600" dirty="0" smtClean="0"/>
              <a:t>Tough fibrous tissue. Needed for bone growth, repair, &amp; nutrition. </a:t>
            </a:r>
          </a:p>
          <a:p>
            <a:pPr algn="ctr"/>
            <a:endParaRPr lang="en-US" sz="3600" dirty="0" smtClean="0"/>
          </a:p>
          <a:p>
            <a:pPr algn="ctr"/>
            <a:r>
              <a:rPr lang="en-US" sz="4000" b="1" u="sng" dirty="0" smtClean="0"/>
              <a:t>Articular Cartilage </a:t>
            </a:r>
            <a:r>
              <a:rPr lang="en-US" sz="3600" dirty="0" smtClean="0"/>
              <a:t>– Covers the epiphysis. Thin layer. Shock absorber b/t 2 bones.</a:t>
            </a:r>
          </a:p>
          <a:p>
            <a:pPr algn="ctr"/>
            <a:endParaRPr lang="en-US" sz="3600" b="1" u="sng" dirty="0"/>
          </a:p>
          <a:p>
            <a:pPr algn="ctr"/>
            <a:r>
              <a:rPr lang="en-US" sz="3600" b="1" u="sng" dirty="0" smtClean="0"/>
              <a:t>Synovial fluid – </a:t>
            </a:r>
            <a:r>
              <a:rPr lang="en-US" sz="3600" dirty="0" smtClean="0"/>
              <a:t>reduces the friction during joint movement. </a:t>
            </a:r>
            <a:endParaRPr lang="en-US" sz="3600" dirty="0"/>
          </a:p>
        </p:txBody>
      </p:sp>
    </p:spTree>
    <p:extLst>
      <p:ext uri="{BB962C8B-B14F-4D97-AF65-F5344CB8AC3E}">
        <p14:creationId xmlns:p14="http://schemas.microsoft.com/office/powerpoint/2010/main" val="278623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52400"/>
            <a:ext cx="8763000" cy="461665"/>
          </a:xfrm>
          <a:prstGeom prst="rect">
            <a:avLst/>
          </a:prstGeom>
          <a:noFill/>
        </p:spPr>
        <p:txBody>
          <a:bodyPr wrap="square" rtlCol="0">
            <a:spAutoFit/>
          </a:bodyPr>
          <a:lstStyle/>
          <a:p>
            <a:pPr algn="ctr"/>
            <a:r>
              <a:rPr lang="en-US" sz="2400" b="1" dirty="0" smtClean="0"/>
              <a:t>Structures of the Long Bones</a:t>
            </a:r>
            <a:endParaRPr lang="en-US" sz="2400"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290"/>
            <a:ext cx="8305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
            <a:ext cx="685800" cy="7109639"/>
          </a:xfrm>
          <a:prstGeom prst="rect">
            <a:avLst/>
          </a:prstGeom>
          <a:noFill/>
        </p:spPr>
        <p:txBody>
          <a:bodyPr wrap="square" rtlCol="0">
            <a:spAutoFit/>
          </a:bodyPr>
          <a:lstStyle/>
          <a:p>
            <a:r>
              <a:rPr lang="en-US" sz="2400" b="1" dirty="0" smtClean="0">
                <a:latin typeface="DaunPenh" pitchFamily="2" charset="0"/>
                <a:cs typeface="DaunPenh" pitchFamily="2" charset="0"/>
              </a:rPr>
              <a:t>L</a:t>
            </a:r>
          </a:p>
          <a:p>
            <a:r>
              <a:rPr lang="en-US" sz="2400" b="1" dirty="0" smtClean="0">
                <a:latin typeface="DaunPenh" pitchFamily="2" charset="0"/>
                <a:cs typeface="DaunPenh" pitchFamily="2" charset="0"/>
              </a:rPr>
              <a:t>O</a:t>
            </a:r>
          </a:p>
          <a:p>
            <a:r>
              <a:rPr lang="en-US" sz="2400" b="1" dirty="0" smtClean="0">
                <a:latin typeface="DaunPenh" pitchFamily="2" charset="0"/>
                <a:cs typeface="DaunPenh" pitchFamily="2" charset="0"/>
              </a:rPr>
              <a:t>N</a:t>
            </a:r>
          </a:p>
          <a:p>
            <a:r>
              <a:rPr lang="en-US" sz="2400" b="1" dirty="0" smtClean="0">
                <a:latin typeface="DaunPenh" pitchFamily="2" charset="0"/>
                <a:cs typeface="DaunPenh" pitchFamily="2" charset="0"/>
              </a:rPr>
              <a:t>G</a:t>
            </a:r>
          </a:p>
          <a:p>
            <a:endParaRPr lang="en-US" sz="2400" b="1" dirty="0">
              <a:latin typeface="DaunPenh" pitchFamily="2" charset="0"/>
              <a:cs typeface="DaunPenh" pitchFamily="2" charset="0"/>
            </a:endParaRPr>
          </a:p>
          <a:p>
            <a:r>
              <a:rPr lang="en-US" sz="2400" b="1" dirty="0" smtClean="0">
                <a:latin typeface="DaunPenh" pitchFamily="2" charset="0"/>
                <a:cs typeface="DaunPenh" pitchFamily="2" charset="0"/>
              </a:rPr>
              <a:t>B</a:t>
            </a:r>
          </a:p>
          <a:p>
            <a:r>
              <a:rPr lang="en-US" sz="2400" b="1" dirty="0" smtClean="0">
                <a:latin typeface="DaunPenh" pitchFamily="2" charset="0"/>
                <a:cs typeface="DaunPenh" pitchFamily="2" charset="0"/>
              </a:rPr>
              <a:t>O</a:t>
            </a:r>
          </a:p>
          <a:p>
            <a:r>
              <a:rPr lang="en-US" sz="2400" b="1" dirty="0" smtClean="0">
                <a:latin typeface="DaunPenh" pitchFamily="2" charset="0"/>
                <a:cs typeface="DaunPenh" pitchFamily="2" charset="0"/>
              </a:rPr>
              <a:t>N</a:t>
            </a:r>
          </a:p>
          <a:p>
            <a:r>
              <a:rPr lang="en-US" sz="2400" b="1" dirty="0" smtClean="0">
                <a:latin typeface="DaunPenh" pitchFamily="2" charset="0"/>
                <a:cs typeface="DaunPenh" pitchFamily="2" charset="0"/>
              </a:rPr>
              <a:t>E</a:t>
            </a:r>
          </a:p>
          <a:p>
            <a:endParaRPr lang="en-US" sz="2400" b="1" dirty="0" smtClean="0">
              <a:latin typeface="DaunPenh" pitchFamily="2" charset="0"/>
              <a:cs typeface="DaunPenh" pitchFamily="2" charset="0"/>
            </a:endParaRPr>
          </a:p>
          <a:p>
            <a:r>
              <a:rPr lang="en-US" sz="2400" b="1" dirty="0" smtClean="0">
                <a:latin typeface="DaunPenh" pitchFamily="2" charset="0"/>
                <a:cs typeface="DaunPenh" pitchFamily="2" charset="0"/>
              </a:rPr>
              <a:t>S</a:t>
            </a:r>
          </a:p>
          <a:p>
            <a:r>
              <a:rPr lang="en-US" sz="2400" b="1" dirty="0" smtClean="0">
                <a:latin typeface="DaunPenh" pitchFamily="2" charset="0"/>
                <a:cs typeface="DaunPenh" pitchFamily="2" charset="0"/>
              </a:rPr>
              <a:t>T</a:t>
            </a:r>
          </a:p>
          <a:p>
            <a:r>
              <a:rPr lang="en-US" sz="2400" b="1" dirty="0" smtClean="0">
                <a:latin typeface="DaunPenh" pitchFamily="2" charset="0"/>
                <a:cs typeface="DaunPenh" pitchFamily="2" charset="0"/>
              </a:rPr>
              <a:t>R</a:t>
            </a:r>
          </a:p>
          <a:p>
            <a:r>
              <a:rPr lang="en-US" sz="2400" b="1" dirty="0" smtClean="0">
                <a:latin typeface="DaunPenh" pitchFamily="2" charset="0"/>
                <a:cs typeface="DaunPenh" pitchFamily="2" charset="0"/>
              </a:rPr>
              <a:t>U</a:t>
            </a:r>
          </a:p>
          <a:p>
            <a:r>
              <a:rPr lang="en-US" sz="2400" b="1" dirty="0" smtClean="0">
                <a:latin typeface="DaunPenh" pitchFamily="2" charset="0"/>
                <a:cs typeface="DaunPenh" pitchFamily="2" charset="0"/>
              </a:rPr>
              <a:t>C</a:t>
            </a:r>
          </a:p>
          <a:p>
            <a:r>
              <a:rPr lang="en-US" sz="2400" b="1" dirty="0" smtClean="0">
                <a:latin typeface="DaunPenh" pitchFamily="2" charset="0"/>
                <a:cs typeface="DaunPenh" pitchFamily="2" charset="0"/>
              </a:rPr>
              <a:t>T</a:t>
            </a:r>
          </a:p>
          <a:p>
            <a:r>
              <a:rPr lang="en-US" sz="2400" b="1" dirty="0" smtClean="0">
                <a:latin typeface="DaunPenh" pitchFamily="2" charset="0"/>
                <a:cs typeface="DaunPenh" pitchFamily="2" charset="0"/>
              </a:rPr>
              <a:t>U</a:t>
            </a:r>
          </a:p>
          <a:p>
            <a:r>
              <a:rPr lang="en-US" sz="2400" b="1" dirty="0" smtClean="0">
                <a:latin typeface="DaunPenh" pitchFamily="2" charset="0"/>
                <a:cs typeface="DaunPenh" pitchFamily="2" charset="0"/>
              </a:rPr>
              <a:t>R</a:t>
            </a:r>
          </a:p>
          <a:p>
            <a:r>
              <a:rPr lang="en-US" sz="2400" b="1" dirty="0">
                <a:latin typeface="DaunPenh" pitchFamily="2" charset="0"/>
                <a:cs typeface="DaunPenh" pitchFamily="2" charset="0"/>
              </a:rPr>
              <a:t>E</a:t>
            </a:r>
          </a:p>
        </p:txBody>
      </p:sp>
      <p:sp>
        <p:nvSpPr>
          <p:cNvPr id="9" name="Rectangle 8"/>
          <p:cNvSpPr/>
          <p:nvPr/>
        </p:nvSpPr>
        <p:spPr>
          <a:xfrm>
            <a:off x="6400800" y="838200"/>
            <a:ext cx="2362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71800" y="2667000"/>
            <a:ext cx="1600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27026" y="3236794"/>
            <a:ext cx="1535373" cy="278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1" idx="1"/>
          </p:cNvCxnSpPr>
          <p:nvPr/>
        </p:nvCxnSpPr>
        <p:spPr>
          <a:xfrm>
            <a:off x="2427026" y="3375904"/>
            <a:ext cx="1840174" cy="3980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11919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9100" y="1902630"/>
            <a:ext cx="8305800" cy="1323439"/>
          </a:xfrm>
          <a:prstGeom prst="rect">
            <a:avLst/>
          </a:prstGeom>
          <a:noFill/>
        </p:spPr>
        <p:txBody>
          <a:bodyPr wrap="square" rtlCol="0">
            <a:spAutoFit/>
          </a:bodyPr>
          <a:lstStyle/>
          <a:p>
            <a:pPr algn="ctr"/>
            <a:r>
              <a:rPr lang="en-US" sz="8000" dirty="0" smtClean="0"/>
              <a:t>Types of Skeletons</a:t>
            </a:r>
            <a:endParaRPr lang="en-US" sz="8000" dirty="0"/>
          </a:p>
        </p:txBody>
      </p:sp>
    </p:spTree>
    <p:extLst>
      <p:ext uri="{BB962C8B-B14F-4D97-AF65-F5344CB8AC3E}">
        <p14:creationId xmlns:p14="http://schemas.microsoft.com/office/powerpoint/2010/main" val="206000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68166"/>
            <a:ext cx="8305800" cy="2616101"/>
          </a:xfrm>
          <a:prstGeom prst="rect">
            <a:avLst/>
          </a:prstGeom>
          <a:noFill/>
        </p:spPr>
        <p:txBody>
          <a:bodyPr wrap="square" rtlCol="0">
            <a:spAutoFit/>
          </a:bodyPr>
          <a:lstStyle/>
          <a:p>
            <a:pPr algn="ctr"/>
            <a:r>
              <a:rPr lang="en-US" sz="2400" b="1" dirty="0" smtClean="0"/>
              <a:t>*206 Bones in the Adult Skeleton*</a:t>
            </a:r>
          </a:p>
          <a:p>
            <a:pPr algn="ctr"/>
            <a:r>
              <a:rPr lang="en-US" sz="2400" dirty="0" smtClean="0"/>
              <a:t>*</a:t>
            </a:r>
            <a:r>
              <a:rPr lang="en-US" sz="2800" u="sng" dirty="0" smtClean="0"/>
              <a:t>2 types of Skeletons:</a:t>
            </a:r>
          </a:p>
          <a:p>
            <a:pPr algn="ctr"/>
            <a:r>
              <a:rPr lang="en-US" sz="2800" b="1" dirty="0" smtClean="0"/>
              <a:t>Axial Skeleton </a:t>
            </a:r>
            <a:r>
              <a:rPr lang="en-US" sz="2800" dirty="0" smtClean="0"/>
              <a:t>– (80)Skull, Spinal Column, Ribs, Sternum, and hyoid </a:t>
            </a:r>
            <a:endParaRPr lang="en-US" sz="2800" dirty="0"/>
          </a:p>
          <a:p>
            <a:pPr algn="ctr"/>
            <a:r>
              <a:rPr lang="en-US" sz="2800" b="1" dirty="0" smtClean="0"/>
              <a:t>Appendicular Skeleton </a:t>
            </a:r>
            <a:r>
              <a:rPr lang="en-US" sz="2800" dirty="0" smtClean="0"/>
              <a:t>– (126) Upper extremities and Lower extremities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733800"/>
            <a:ext cx="5257800" cy="300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9703" y="3505200"/>
            <a:ext cx="3124200" cy="2492990"/>
          </a:xfrm>
          <a:prstGeom prst="rect">
            <a:avLst/>
          </a:prstGeom>
          <a:noFill/>
        </p:spPr>
        <p:txBody>
          <a:bodyPr wrap="square" rtlCol="0">
            <a:spAutoFit/>
          </a:bodyPr>
          <a:lstStyle/>
          <a:p>
            <a:r>
              <a:rPr lang="en-US" sz="2800" dirty="0" smtClean="0"/>
              <a:t>Axial Skelton = Blue</a:t>
            </a:r>
          </a:p>
          <a:p>
            <a:endParaRPr lang="en-US" dirty="0"/>
          </a:p>
          <a:p>
            <a:endParaRPr lang="en-US" dirty="0" smtClean="0"/>
          </a:p>
          <a:p>
            <a:endParaRPr lang="en-US" dirty="0"/>
          </a:p>
          <a:p>
            <a:endParaRPr lang="en-US" dirty="0" smtClean="0"/>
          </a:p>
          <a:p>
            <a:r>
              <a:rPr lang="en-US" sz="2800" dirty="0" smtClean="0"/>
              <a:t>Appendicular Skelton =Beige</a:t>
            </a:r>
            <a:endParaRPr lang="en-US" sz="2800" dirty="0"/>
          </a:p>
        </p:txBody>
      </p:sp>
      <p:sp>
        <p:nvSpPr>
          <p:cNvPr id="7" name="Bent-Up Arrow 6"/>
          <p:cNvSpPr/>
          <p:nvPr/>
        </p:nvSpPr>
        <p:spPr>
          <a:xfrm rot="5400000">
            <a:off x="2912863" y="3183137"/>
            <a:ext cx="863110" cy="275996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ent-Up Arrow 9"/>
          <p:cNvSpPr/>
          <p:nvPr/>
        </p:nvSpPr>
        <p:spPr>
          <a:xfrm rot="5238415">
            <a:off x="3013546" y="5155748"/>
            <a:ext cx="780714" cy="2274313"/>
          </a:xfrm>
          <a:prstGeom prst="bentUpArrow">
            <a:avLst>
              <a:gd name="adj1" fmla="val 25000"/>
              <a:gd name="adj2" fmla="val 25189"/>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9420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76300" y="1752600"/>
            <a:ext cx="7391400" cy="1323439"/>
          </a:xfrm>
          <a:prstGeom prst="rect">
            <a:avLst/>
          </a:prstGeom>
          <a:noFill/>
        </p:spPr>
        <p:txBody>
          <a:bodyPr wrap="square" rtlCol="0">
            <a:spAutoFit/>
          </a:bodyPr>
          <a:lstStyle/>
          <a:p>
            <a:pPr algn="ctr"/>
            <a:r>
              <a:rPr lang="en-US" sz="8000" dirty="0" smtClean="0"/>
              <a:t>Axial Skeleton</a:t>
            </a:r>
            <a:endParaRPr lang="en-US" sz="8000" dirty="0"/>
          </a:p>
        </p:txBody>
      </p:sp>
    </p:spTree>
    <p:extLst>
      <p:ext uri="{BB962C8B-B14F-4D97-AF65-F5344CB8AC3E}">
        <p14:creationId xmlns:p14="http://schemas.microsoft.com/office/powerpoint/2010/main" val="4798569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0636"/>
            <a:ext cx="7696200" cy="644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70310"/>
            <a:ext cx="914400" cy="6740307"/>
          </a:xfrm>
          <a:prstGeom prst="rect">
            <a:avLst/>
          </a:prstGeom>
          <a:noFill/>
        </p:spPr>
        <p:txBody>
          <a:bodyPr wrap="square" rtlCol="0">
            <a:spAutoFit/>
          </a:bodyPr>
          <a:lstStyle/>
          <a:p>
            <a:r>
              <a:rPr lang="en-US" sz="2400" dirty="0" smtClean="0"/>
              <a:t>S</a:t>
            </a:r>
          </a:p>
          <a:p>
            <a:r>
              <a:rPr lang="en-US" sz="2400" dirty="0" smtClean="0"/>
              <a:t>K</a:t>
            </a:r>
          </a:p>
          <a:p>
            <a:r>
              <a:rPr lang="en-US" sz="2400" dirty="0" smtClean="0"/>
              <a:t>U</a:t>
            </a:r>
          </a:p>
          <a:p>
            <a:r>
              <a:rPr lang="en-US" sz="2400" dirty="0" smtClean="0"/>
              <a:t>L</a:t>
            </a:r>
          </a:p>
          <a:p>
            <a:r>
              <a:rPr lang="en-US" sz="2400" dirty="0" smtClean="0"/>
              <a:t>L</a:t>
            </a:r>
          </a:p>
          <a:p>
            <a:endParaRPr lang="en-US" sz="2400" dirty="0"/>
          </a:p>
          <a:p>
            <a:r>
              <a:rPr lang="en-US" sz="2400" dirty="0" smtClean="0"/>
              <a:t>F</a:t>
            </a:r>
          </a:p>
          <a:p>
            <a:r>
              <a:rPr lang="en-US" sz="2400" dirty="0" smtClean="0"/>
              <a:t>R</a:t>
            </a:r>
          </a:p>
          <a:p>
            <a:r>
              <a:rPr lang="en-US" sz="2400" dirty="0" smtClean="0"/>
              <a:t>O</a:t>
            </a:r>
          </a:p>
          <a:p>
            <a:r>
              <a:rPr lang="en-US" sz="2400" dirty="0" smtClean="0"/>
              <a:t>N</a:t>
            </a:r>
          </a:p>
          <a:p>
            <a:r>
              <a:rPr lang="en-US" sz="2400" dirty="0" smtClean="0"/>
              <a:t>T</a:t>
            </a:r>
          </a:p>
          <a:p>
            <a:r>
              <a:rPr lang="en-US" sz="2400" dirty="0" smtClean="0"/>
              <a:t>A</a:t>
            </a:r>
          </a:p>
          <a:p>
            <a:r>
              <a:rPr lang="en-US" sz="2400" dirty="0" smtClean="0"/>
              <a:t>L</a:t>
            </a:r>
          </a:p>
          <a:p>
            <a:endParaRPr lang="en-US" sz="2400" dirty="0"/>
          </a:p>
          <a:p>
            <a:r>
              <a:rPr lang="en-US" sz="2400" dirty="0" smtClean="0"/>
              <a:t>V</a:t>
            </a:r>
          </a:p>
          <a:p>
            <a:r>
              <a:rPr lang="en-US" sz="2400" dirty="0" smtClean="0"/>
              <a:t>I</a:t>
            </a:r>
          </a:p>
          <a:p>
            <a:r>
              <a:rPr lang="en-US" sz="2400" dirty="0" smtClean="0"/>
              <a:t>E</a:t>
            </a:r>
          </a:p>
          <a:p>
            <a:r>
              <a:rPr lang="en-US" sz="2400" dirty="0"/>
              <a:t>W</a:t>
            </a:r>
          </a:p>
        </p:txBody>
      </p:sp>
      <p:sp>
        <p:nvSpPr>
          <p:cNvPr id="3" name="Right Arrow 2"/>
          <p:cNvSpPr/>
          <p:nvPr/>
        </p:nvSpPr>
        <p:spPr>
          <a:xfrm rot="8523570">
            <a:off x="7810468" y="1592355"/>
            <a:ext cx="604232" cy="389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930274"/>
            <a:ext cx="573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718976">
            <a:off x="1770906" y="4774834"/>
            <a:ext cx="573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94090">
            <a:off x="8099675" y="3072848"/>
            <a:ext cx="573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272119">
            <a:off x="955320" y="2689406"/>
            <a:ext cx="573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631447">
            <a:off x="7088580" y="5688521"/>
            <a:ext cx="573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19351">
            <a:off x="7754467" y="4541895"/>
            <a:ext cx="573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90002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410" y="193964"/>
            <a:ext cx="7691954" cy="651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124620"/>
            <a:ext cx="914400" cy="6740307"/>
          </a:xfrm>
          <a:prstGeom prst="rect">
            <a:avLst/>
          </a:prstGeom>
          <a:noFill/>
        </p:spPr>
        <p:txBody>
          <a:bodyPr wrap="square" rtlCol="0">
            <a:spAutoFit/>
          </a:bodyPr>
          <a:lstStyle/>
          <a:p>
            <a:r>
              <a:rPr lang="en-US" sz="2400" dirty="0" smtClean="0"/>
              <a:t>L</a:t>
            </a:r>
          </a:p>
          <a:p>
            <a:r>
              <a:rPr lang="en-US" sz="2400" dirty="0" smtClean="0"/>
              <a:t>A</a:t>
            </a:r>
          </a:p>
          <a:p>
            <a:r>
              <a:rPr lang="en-US" sz="2400" dirty="0" smtClean="0"/>
              <a:t>T</a:t>
            </a:r>
          </a:p>
          <a:p>
            <a:r>
              <a:rPr lang="en-US" sz="2400" dirty="0" smtClean="0"/>
              <a:t>E</a:t>
            </a:r>
          </a:p>
          <a:p>
            <a:r>
              <a:rPr lang="en-US" sz="2400" dirty="0" smtClean="0"/>
              <a:t>R</a:t>
            </a:r>
          </a:p>
          <a:p>
            <a:r>
              <a:rPr lang="en-US" sz="2400" dirty="0" smtClean="0"/>
              <a:t>A</a:t>
            </a:r>
          </a:p>
          <a:p>
            <a:r>
              <a:rPr lang="en-US" sz="2400" dirty="0" smtClean="0"/>
              <a:t>L</a:t>
            </a:r>
          </a:p>
          <a:p>
            <a:endParaRPr lang="en-US" sz="2400" dirty="0"/>
          </a:p>
          <a:p>
            <a:r>
              <a:rPr lang="en-US" sz="2400" dirty="0" smtClean="0"/>
              <a:t>S</a:t>
            </a:r>
          </a:p>
          <a:p>
            <a:r>
              <a:rPr lang="en-US" sz="2400" dirty="0" smtClean="0"/>
              <a:t>K</a:t>
            </a:r>
          </a:p>
          <a:p>
            <a:r>
              <a:rPr lang="en-US" sz="2400" dirty="0" smtClean="0"/>
              <a:t>U</a:t>
            </a:r>
          </a:p>
          <a:p>
            <a:r>
              <a:rPr lang="en-US" sz="2400" dirty="0" smtClean="0"/>
              <a:t>L</a:t>
            </a:r>
          </a:p>
          <a:p>
            <a:r>
              <a:rPr lang="en-US" sz="2400" dirty="0" smtClean="0"/>
              <a:t>L</a:t>
            </a:r>
          </a:p>
          <a:p>
            <a:endParaRPr lang="en-US" sz="2400" dirty="0"/>
          </a:p>
          <a:p>
            <a:r>
              <a:rPr lang="en-US" sz="2400" dirty="0" smtClean="0"/>
              <a:t>V</a:t>
            </a:r>
          </a:p>
          <a:p>
            <a:r>
              <a:rPr lang="en-US" sz="2400" dirty="0" smtClean="0"/>
              <a:t>I</a:t>
            </a:r>
          </a:p>
          <a:p>
            <a:r>
              <a:rPr lang="en-US" sz="2400" dirty="0" smtClean="0"/>
              <a:t>E</a:t>
            </a:r>
          </a:p>
          <a:p>
            <a:r>
              <a:rPr lang="en-US" sz="2400" dirty="0"/>
              <a:t>W</a:t>
            </a:r>
            <a:endParaRPr lang="en-US" sz="2400" dirty="0"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81000"/>
            <a:ext cx="573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1371600"/>
            <a:ext cx="573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87560">
            <a:off x="8208113" y="3058818"/>
            <a:ext cx="573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818649">
            <a:off x="8415096" y="3763222"/>
            <a:ext cx="573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54606">
            <a:off x="8019256" y="4851972"/>
            <a:ext cx="573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7337" y="4021984"/>
            <a:ext cx="573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8112" y="898525"/>
            <a:ext cx="573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425439">
            <a:off x="1325095" y="2680422"/>
            <a:ext cx="573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509493"/>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4549"/>
            <a:ext cx="8382000" cy="6986528"/>
          </a:xfrm>
          <a:prstGeom prst="rect">
            <a:avLst/>
          </a:prstGeom>
          <a:noFill/>
        </p:spPr>
        <p:txBody>
          <a:bodyPr wrap="square" numCol="1" rtlCol="0">
            <a:spAutoFit/>
          </a:bodyPr>
          <a:lstStyle/>
          <a:p>
            <a:pPr algn="ctr"/>
            <a:endParaRPr lang="en-US" sz="2800" dirty="0" smtClean="0"/>
          </a:p>
          <a:p>
            <a:pPr algn="ctr"/>
            <a:endParaRPr lang="en-US" sz="2800" dirty="0" smtClean="0"/>
          </a:p>
          <a:p>
            <a:pPr algn="ctr"/>
            <a:endParaRPr lang="en-US" sz="2800" dirty="0" smtClean="0"/>
          </a:p>
          <a:p>
            <a:pPr algn="ctr"/>
            <a:r>
              <a:rPr lang="en-US" sz="2800" dirty="0" smtClean="0"/>
              <a:t>Skull = cranium &amp; facial bones</a:t>
            </a:r>
          </a:p>
          <a:p>
            <a:pPr algn="ctr"/>
            <a:r>
              <a:rPr lang="en-US" sz="2800" dirty="0" smtClean="0"/>
              <a:t>*22 bones (8 cranium, 14 facial)</a:t>
            </a:r>
          </a:p>
          <a:p>
            <a:pPr algn="ctr"/>
            <a:endParaRPr lang="en-US" sz="2800" dirty="0" smtClean="0"/>
          </a:p>
          <a:p>
            <a:pPr algn="ctr"/>
            <a:r>
              <a:rPr lang="en-US" sz="2800" dirty="0" smtClean="0"/>
              <a:t>*Thin &amp; slightly curved. </a:t>
            </a:r>
          </a:p>
          <a:p>
            <a:pPr algn="ctr"/>
            <a:endParaRPr lang="en-US" sz="2800" dirty="0" smtClean="0"/>
          </a:p>
          <a:p>
            <a:pPr algn="ctr"/>
            <a:r>
              <a:rPr lang="en-US" sz="2800" dirty="0"/>
              <a:t>*Hyoid bone only bone </a:t>
            </a:r>
            <a:r>
              <a:rPr lang="en-US" sz="2800" dirty="0" smtClean="0"/>
              <a:t>that </a:t>
            </a:r>
            <a:r>
              <a:rPr lang="en-US" sz="2800" dirty="0"/>
              <a:t>doesn’t connect to any other </a:t>
            </a:r>
            <a:r>
              <a:rPr lang="en-US" sz="2800" dirty="0" smtClean="0"/>
              <a:t>bone</a:t>
            </a:r>
          </a:p>
          <a:p>
            <a:pPr algn="ctr"/>
            <a:r>
              <a:rPr lang="en-US" sz="2800" dirty="0" smtClean="0"/>
              <a:t> </a:t>
            </a:r>
            <a:endParaRPr lang="en-US" sz="2800" dirty="0"/>
          </a:p>
          <a:p>
            <a:pPr algn="ctr"/>
            <a:r>
              <a:rPr lang="en-US" sz="2800" dirty="0"/>
              <a:t>*</a:t>
            </a:r>
            <a:r>
              <a:rPr lang="en-US" sz="2800" dirty="0" smtClean="0"/>
              <a:t>Mandible </a:t>
            </a:r>
            <a:r>
              <a:rPr lang="en-US" sz="2800" dirty="0"/>
              <a:t>only moveable facial </a:t>
            </a:r>
            <a:r>
              <a:rPr lang="en-US" sz="2800" dirty="0" smtClean="0"/>
              <a:t>bone</a:t>
            </a:r>
          </a:p>
          <a:p>
            <a:pPr algn="ctr"/>
            <a:endParaRPr lang="en-US" sz="2800" dirty="0"/>
          </a:p>
          <a:p>
            <a:pPr algn="ctr"/>
            <a:r>
              <a:rPr lang="en-US" sz="2800" dirty="0" smtClean="0"/>
              <a:t>*</a:t>
            </a:r>
            <a:r>
              <a:rPr lang="en-US" sz="2800" i="1" dirty="0" smtClean="0"/>
              <a:t>Sutures </a:t>
            </a:r>
            <a:r>
              <a:rPr lang="en-US" sz="2800" dirty="0" smtClean="0"/>
              <a:t>hold cranial </a:t>
            </a:r>
            <a:r>
              <a:rPr lang="en-US" sz="2800" smtClean="0"/>
              <a:t>bones together</a:t>
            </a:r>
            <a:endParaRPr lang="en-US" sz="2800" dirty="0"/>
          </a:p>
          <a:p>
            <a:pPr algn="ctr"/>
            <a:endParaRPr lang="en-US" sz="2800" dirty="0" smtClean="0"/>
          </a:p>
          <a:p>
            <a:pPr algn="ctr"/>
            <a:endParaRPr lang="en-US" sz="2800" dirty="0"/>
          </a:p>
        </p:txBody>
      </p:sp>
      <p:sp>
        <p:nvSpPr>
          <p:cNvPr id="2" name="Rectangle 1"/>
          <p:cNvSpPr/>
          <p:nvPr/>
        </p:nvSpPr>
        <p:spPr>
          <a:xfrm>
            <a:off x="2633125" y="47767"/>
            <a:ext cx="3804183"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Skull facts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839849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arn(inVertic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arn(inVertic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arn(inVertic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arn(inVertical)">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067800"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62200" y="5791200"/>
            <a:ext cx="5192485" cy="923330"/>
          </a:xfrm>
          <a:prstGeom prst="rect">
            <a:avLst/>
          </a:prstGeom>
          <a:noFill/>
        </p:spPr>
        <p:txBody>
          <a:bodyPr wrap="square" rtlCol="0">
            <a:spAutoFit/>
          </a:bodyPr>
          <a:lstStyle/>
          <a:p>
            <a:r>
              <a:rPr lang="en-US" sz="5400" dirty="0" smtClean="0"/>
              <a:t>Spinal Column</a:t>
            </a:r>
            <a:endParaRPr lang="en-US" sz="5400" dirty="0"/>
          </a:p>
        </p:txBody>
      </p:sp>
    </p:spTree>
    <p:extLst>
      <p:ext uri="{BB962C8B-B14F-4D97-AF65-F5344CB8AC3E}">
        <p14:creationId xmlns:p14="http://schemas.microsoft.com/office/powerpoint/2010/main" val="2774647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4370" y="381000"/>
            <a:ext cx="8610600" cy="5816977"/>
          </a:xfrm>
          <a:prstGeom prst="rect">
            <a:avLst/>
          </a:prstGeom>
          <a:noFill/>
        </p:spPr>
        <p:txBody>
          <a:bodyPr wrap="square" rtlCol="0">
            <a:spAutoFit/>
          </a:bodyPr>
          <a:lstStyle/>
          <a:p>
            <a:pPr algn="ctr"/>
            <a:r>
              <a:rPr lang="en-US" sz="4000" b="1" u="sng" dirty="0" smtClean="0"/>
              <a:t>Spinal Column Facts:</a:t>
            </a:r>
          </a:p>
          <a:p>
            <a:pPr marL="457200" indent="-457200" algn="ctr">
              <a:buFont typeface="Arial" panose="020B0604020202020204" pitchFamily="34" charset="0"/>
              <a:buChar char="•"/>
            </a:pPr>
            <a:endParaRPr lang="en-US" sz="3200" dirty="0" smtClean="0"/>
          </a:p>
          <a:p>
            <a:pPr marL="457200" indent="-457200" algn="ctr">
              <a:buFont typeface="Arial" panose="020B0604020202020204" pitchFamily="34" charset="0"/>
              <a:buChar char="•"/>
            </a:pPr>
            <a:endParaRPr lang="en-US" sz="4000" dirty="0"/>
          </a:p>
          <a:p>
            <a:pPr marL="457200" indent="-457200" algn="ctr">
              <a:buFont typeface="Arial" panose="020B0604020202020204" pitchFamily="34" charset="0"/>
              <a:buChar char="•"/>
            </a:pPr>
            <a:r>
              <a:rPr lang="en-US" sz="4000" dirty="0" smtClean="0"/>
              <a:t>“vertebral column”</a:t>
            </a:r>
          </a:p>
          <a:p>
            <a:pPr marL="457200" indent="-457200" algn="ctr">
              <a:buFont typeface="Arial" panose="020B0604020202020204" pitchFamily="34" charset="0"/>
              <a:buChar char="•"/>
            </a:pPr>
            <a:endParaRPr lang="en-US" sz="4000" dirty="0" smtClean="0"/>
          </a:p>
          <a:p>
            <a:pPr marL="285750" indent="-285750" algn="ctr">
              <a:buFont typeface="Arial" pitchFamily="34" charset="0"/>
              <a:buChar char="•"/>
            </a:pPr>
            <a:r>
              <a:rPr lang="en-US" sz="4000" dirty="0" smtClean="0"/>
              <a:t>Supports the head  </a:t>
            </a:r>
          </a:p>
          <a:p>
            <a:pPr marL="285750" indent="-285750" algn="ctr">
              <a:buFont typeface="Arial" pitchFamily="34" charset="0"/>
              <a:buChar char="•"/>
            </a:pPr>
            <a:endParaRPr lang="en-US" sz="4000" dirty="0" smtClean="0"/>
          </a:p>
          <a:p>
            <a:pPr marL="285750" indent="-285750" algn="ctr">
              <a:buFont typeface="Arial" pitchFamily="34" charset="0"/>
              <a:buChar char="•"/>
            </a:pPr>
            <a:r>
              <a:rPr lang="en-US" sz="4000" dirty="0"/>
              <a:t>P</a:t>
            </a:r>
            <a:r>
              <a:rPr lang="en-US" sz="4000" dirty="0" smtClean="0"/>
              <a:t>rovides for the attachment of the ribs</a:t>
            </a:r>
          </a:p>
          <a:p>
            <a:pPr marL="285750" indent="-285750" algn="ctr">
              <a:buFont typeface="Arial" pitchFamily="34" charset="0"/>
              <a:buChar char="•"/>
            </a:pPr>
            <a:endParaRPr lang="en-US" sz="3200" dirty="0" smtClean="0"/>
          </a:p>
          <a:p>
            <a:pPr algn="ctr"/>
            <a:endParaRPr lang="en-US" sz="2800" i="1" dirty="0" smtClean="0"/>
          </a:p>
        </p:txBody>
      </p:sp>
    </p:spTree>
    <p:extLst>
      <p:ext uri="{BB962C8B-B14F-4D97-AF65-F5344CB8AC3E}">
        <p14:creationId xmlns:p14="http://schemas.microsoft.com/office/powerpoint/2010/main" val="1342576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wipe(down)">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wipe(down)">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381000"/>
            <a:ext cx="8382000" cy="646331"/>
          </a:xfrm>
          <a:prstGeom prst="rect">
            <a:avLst/>
          </a:prstGeom>
          <a:noFill/>
        </p:spPr>
        <p:txBody>
          <a:bodyPr wrap="square" rtlCol="0">
            <a:spAutoFit/>
          </a:bodyPr>
          <a:lstStyle/>
          <a:p>
            <a:pPr marL="342900" indent="-342900">
              <a:buFont typeface="+mj-lt"/>
              <a:buAutoNum type="arabicPeriod"/>
            </a:pPr>
            <a:endParaRPr lang="en-US" dirty="0" smtClean="0"/>
          </a:p>
          <a:p>
            <a:pPr marL="857250" lvl="1" indent="-400050">
              <a:buFont typeface="+mj-lt"/>
              <a:buAutoNum type="romanUcPeriod"/>
            </a:pPr>
            <a:endParaRPr lang="en-US" dirty="0"/>
          </a:p>
        </p:txBody>
      </p:sp>
      <p:sp>
        <p:nvSpPr>
          <p:cNvPr id="4" name="TextBox 3"/>
          <p:cNvSpPr txBox="1"/>
          <p:nvPr/>
        </p:nvSpPr>
        <p:spPr>
          <a:xfrm>
            <a:off x="381000" y="228600"/>
            <a:ext cx="8382000" cy="6370975"/>
          </a:xfrm>
          <a:prstGeom prst="rect">
            <a:avLst/>
          </a:prstGeom>
          <a:noFill/>
        </p:spPr>
        <p:txBody>
          <a:bodyPr wrap="square" rtlCol="0">
            <a:spAutoFit/>
          </a:bodyPr>
          <a:lstStyle/>
          <a:p>
            <a:pPr algn="ctr"/>
            <a:endParaRPr lang="en-US" sz="3600" b="1" dirty="0" smtClean="0"/>
          </a:p>
          <a:p>
            <a:pPr algn="ctr"/>
            <a:r>
              <a:rPr lang="en-US" sz="3600" b="1" dirty="0" smtClean="0"/>
              <a:t>5 Functions of the </a:t>
            </a:r>
            <a:r>
              <a:rPr lang="en-US" sz="3600" b="1" dirty="0"/>
              <a:t>S</a:t>
            </a:r>
            <a:r>
              <a:rPr lang="en-US" sz="3600" b="1" dirty="0" smtClean="0"/>
              <a:t>keletal System:</a:t>
            </a:r>
          </a:p>
          <a:p>
            <a:pPr marL="457200" indent="-457200" algn="ctr">
              <a:buFont typeface="Arial" pitchFamily="34" charset="0"/>
              <a:buChar char="•"/>
            </a:pPr>
            <a:endParaRPr lang="en-US" sz="4400" u="sng" dirty="0" smtClean="0"/>
          </a:p>
          <a:p>
            <a:pPr marL="457200" indent="-457200" algn="ctr">
              <a:buFont typeface="Arial" pitchFamily="34" charset="0"/>
              <a:buChar char="•"/>
            </a:pPr>
            <a:r>
              <a:rPr lang="en-US" sz="4400" u="sng" dirty="0" smtClean="0"/>
              <a:t>Support</a:t>
            </a:r>
            <a:r>
              <a:rPr lang="en-US" sz="4400" dirty="0" smtClean="0"/>
              <a:t> </a:t>
            </a:r>
          </a:p>
          <a:p>
            <a:pPr marL="457200" indent="-457200" algn="ctr">
              <a:buFont typeface="Arial" pitchFamily="34" charset="0"/>
              <a:buChar char="•"/>
            </a:pPr>
            <a:r>
              <a:rPr lang="en-US" sz="4400" u="sng" dirty="0" smtClean="0"/>
              <a:t>Protection</a:t>
            </a:r>
            <a:r>
              <a:rPr lang="en-US" sz="4400" dirty="0" smtClean="0"/>
              <a:t> </a:t>
            </a:r>
          </a:p>
          <a:p>
            <a:pPr marL="457200" indent="-457200" algn="ctr">
              <a:buFont typeface="Arial" pitchFamily="34" charset="0"/>
              <a:buChar char="•"/>
            </a:pPr>
            <a:r>
              <a:rPr lang="en-US" sz="4400" u="sng" dirty="0" smtClean="0"/>
              <a:t>Movement</a:t>
            </a:r>
            <a:r>
              <a:rPr lang="en-US" sz="4400" dirty="0" smtClean="0"/>
              <a:t> </a:t>
            </a:r>
          </a:p>
          <a:p>
            <a:pPr marL="457200" indent="-457200" algn="ctr">
              <a:buFont typeface="Arial" pitchFamily="34" charset="0"/>
              <a:buChar char="•"/>
            </a:pPr>
            <a:r>
              <a:rPr lang="en-US" sz="4400" u="sng" dirty="0" smtClean="0"/>
              <a:t>Storage (minerals)</a:t>
            </a:r>
          </a:p>
          <a:p>
            <a:pPr marL="457200" indent="-457200" algn="ctr">
              <a:buFont typeface="Arial" pitchFamily="34" charset="0"/>
              <a:buChar char="•"/>
            </a:pPr>
            <a:r>
              <a:rPr lang="en-US" sz="4400" u="sng" dirty="0" err="1" smtClean="0"/>
              <a:t>Hemopoiesis</a:t>
            </a:r>
            <a:endParaRPr lang="en-US" sz="4400" u="sng" dirty="0" smtClean="0"/>
          </a:p>
          <a:p>
            <a:pPr algn="ctr"/>
            <a:r>
              <a:rPr lang="en-US" sz="3200" dirty="0" smtClean="0"/>
              <a:t>(WBC’s made </a:t>
            </a:r>
            <a:r>
              <a:rPr lang="en-US" sz="3200" dirty="0"/>
              <a:t>in yellow </a:t>
            </a:r>
            <a:r>
              <a:rPr lang="en-US" sz="3200" dirty="0" smtClean="0"/>
              <a:t>marrow)</a:t>
            </a:r>
            <a:endParaRPr lang="en-US" sz="3200" dirty="0"/>
          </a:p>
          <a:p>
            <a:pPr algn="ctr"/>
            <a:r>
              <a:rPr lang="en-US" sz="3200" dirty="0" smtClean="0"/>
              <a:t> (RBC’s made </a:t>
            </a:r>
            <a:r>
              <a:rPr lang="en-US" sz="3200" dirty="0"/>
              <a:t>in red </a:t>
            </a:r>
            <a:r>
              <a:rPr lang="en-US" sz="3200" dirty="0" smtClean="0"/>
              <a:t>marrow)</a:t>
            </a:r>
            <a:endParaRPr lang="en-US" dirty="0"/>
          </a:p>
        </p:txBody>
      </p:sp>
    </p:spTree>
    <p:extLst>
      <p:ext uri="{BB962C8B-B14F-4D97-AF65-F5344CB8AC3E}">
        <p14:creationId xmlns:p14="http://schemas.microsoft.com/office/powerpoint/2010/main" val="31465956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44764"/>
            <a:ext cx="9144000" cy="705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28800" y="28433"/>
            <a:ext cx="5943599" cy="5324535"/>
          </a:xfrm>
          <a:prstGeom prst="rect">
            <a:avLst/>
          </a:prstGeom>
          <a:noFill/>
        </p:spPr>
        <p:txBody>
          <a:bodyPr wrap="square" rtlCol="0">
            <a:spAutoFit/>
          </a:bodyPr>
          <a:lstStyle/>
          <a:p>
            <a:endParaRPr lang="en-US" sz="4400" b="1" dirty="0" smtClean="0"/>
          </a:p>
          <a:p>
            <a:endParaRPr lang="en-US" sz="4400" b="1" dirty="0"/>
          </a:p>
          <a:p>
            <a:endParaRPr lang="en-US" sz="6000" b="1" dirty="0" smtClean="0"/>
          </a:p>
          <a:p>
            <a:r>
              <a:rPr lang="en-US" sz="9600" b="1" dirty="0" smtClean="0"/>
              <a:t>Ribs &amp; Sternum</a:t>
            </a:r>
            <a:endParaRPr lang="en-US" sz="9600" b="1" dirty="0"/>
          </a:p>
        </p:txBody>
      </p:sp>
    </p:spTree>
    <p:extLst>
      <p:ext uri="{BB962C8B-B14F-4D97-AF65-F5344CB8AC3E}">
        <p14:creationId xmlns:p14="http://schemas.microsoft.com/office/powerpoint/2010/main" val="294079655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9966"/>
            <a:ext cx="8382000" cy="6247864"/>
          </a:xfrm>
          <a:prstGeom prst="rect">
            <a:avLst/>
          </a:prstGeom>
          <a:noFill/>
        </p:spPr>
        <p:txBody>
          <a:bodyPr wrap="square" rtlCol="0">
            <a:spAutoFit/>
          </a:bodyPr>
          <a:lstStyle/>
          <a:p>
            <a:pPr algn="ctr"/>
            <a:r>
              <a:rPr lang="en-US" sz="3200" b="1" u="sng" dirty="0" smtClean="0"/>
              <a:t>Rib &amp; Sternum Facts</a:t>
            </a:r>
          </a:p>
          <a:p>
            <a:pPr algn="ctr"/>
            <a:endParaRPr lang="en-US" sz="3200" b="1" u="sng" dirty="0" smtClean="0"/>
          </a:p>
          <a:p>
            <a:pPr marL="342900" indent="-342900" algn="ctr">
              <a:buFont typeface="Arial" pitchFamily="34" charset="0"/>
              <a:buChar char="•"/>
            </a:pPr>
            <a:r>
              <a:rPr lang="en-US" sz="2400" u="sng" dirty="0" smtClean="0"/>
              <a:t>Sternum:</a:t>
            </a:r>
          </a:p>
          <a:p>
            <a:pPr marL="342900" indent="-342900" algn="ctr">
              <a:buFont typeface="Wingdings" pitchFamily="2" charset="2"/>
              <a:buChar char="Ø"/>
            </a:pPr>
            <a:r>
              <a:rPr lang="en-US" sz="2400" dirty="0" smtClean="0"/>
              <a:t>3 parts</a:t>
            </a:r>
          </a:p>
          <a:p>
            <a:pPr marL="457200" indent="-457200" algn="ctr">
              <a:buAutoNum type="arabicPeriod"/>
            </a:pPr>
            <a:r>
              <a:rPr lang="en-US" sz="2400" dirty="0" smtClean="0"/>
              <a:t>Upper region (manubrium) </a:t>
            </a:r>
          </a:p>
          <a:p>
            <a:pPr algn="ctr"/>
            <a:r>
              <a:rPr lang="en-US" sz="2400" dirty="0" smtClean="0"/>
              <a:t>2. Body</a:t>
            </a:r>
          </a:p>
          <a:p>
            <a:pPr marL="457200" indent="-457200" algn="ctr">
              <a:buAutoNum type="arabicPeriod"/>
            </a:pPr>
            <a:r>
              <a:rPr lang="en-US" sz="2400" dirty="0" smtClean="0"/>
              <a:t>3. Lower (Xiphoid process which is cartilage)</a:t>
            </a:r>
          </a:p>
          <a:p>
            <a:pPr algn="ctr"/>
            <a:endParaRPr lang="en-US" sz="2400" dirty="0"/>
          </a:p>
          <a:p>
            <a:pPr marL="342900" indent="-342900" algn="ctr">
              <a:buFont typeface="Arial" pitchFamily="34" charset="0"/>
              <a:buChar char="•"/>
            </a:pPr>
            <a:r>
              <a:rPr lang="en-US" sz="2400" u="sng" dirty="0" smtClean="0"/>
              <a:t>Ribs:</a:t>
            </a:r>
          </a:p>
          <a:p>
            <a:pPr marL="342900" indent="-342900" algn="ctr">
              <a:buFont typeface="Wingdings" pitchFamily="2" charset="2"/>
              <a:buChar char="Ø"/>
            </a:pPr>
            <a:r>
              <a:rPr lang="en-US" sz="2400" dirty="0" smtClean="0"/>
              <a:t>12 Pairs total</a:t>
            </a:r>
          </a:p>
          <a:p>
            <a:pPr marL="342900" indent="-342900" algn="ctr">
              <a:buFont typeface="Wingdings" pitchFamily="2" charset="2"/>
              <a:buChar char="Ø"/>
            </a:pPr>
            <a:r>
              <a:rPr lang="en-US" sz="2400" dirty="0" smtClean="0"/>
              <a:t>7 pairs true ribs</a:t>
            </a:r>
          </a:p>
          <a:p>
            <a:pPr algn="ctr"/>
            <a:r>
              <a:rPr lang="en-US" sz="2400" i="1" dirty="0" smtClean="0"/>
              <a:t>connected to the sternum by costal cartilage</a:t>
            </a:r>
          </a:p>
          <a:p>
            <a:pPr marL="342900" indent="-342900" algn="ctr">
              <a:buFont typeface="Wingdings" pitchFamily="2" charset="2"/>
              <a:buChar char="Ø"/>
            </a:pPr>
            <a:r>
              <a:rPr lang="en-US" sz="2400" dirty="0" smtClean="0"/>
              <a:t>3 pairs false ribs</a:t>
            </a:r>
          </a:p>
          <a:p>
            <a:pPr algn="ctr"/>
            <a:r>
              <a:rPr lang="en-US" sz="2400" i="1" dirty="0" smtClean="0"/>
              <a:t>connected to 7</a:t>
            </a:r>
            <a:r>
              <a:rPr lang="en-US" sz="2400" i="1" baseline="30000" dirty="0" smtClean="0"/>
              <a:t>th</a:t>
            </a:r>
            <a:r>
              <a:rPr lang="en-US" sz="2400" i="1" dirty="0" smtClean="0"/>
              <a:t> true rib instead of sternum</a:t>
            </a:r>
          </a:p>
          <a:p>
            <a:pPr marL="342900" indent="-342900" algn="ctr">
              <a:buFont typeface="Wingdings" pitchFamily="2" charset="2"/>
              <a:buChar char="Ø"/>
            </a:pPr>
            <a:r>
              <a:rPr lang="en-US" sz="2400" dirty="0" smtClean="0"/>
              <a:t>2 pairs floating ribs</a:t>
            </a:r>
          </a:p>
          <a:p>
            <a:pPr algn="ctr"/>
            <a:r>
              <a:rPr lang="en-US" sz="2400" i="1" dirty="0" smtClean="0"/>
              <a:t>Not connected to sternum or other ribs</a:t>
            </a:r>
          </a:p>
        </p:txBody>
      </p:sp>
    </p:spTree>
    <p:extLst>
      <p:ext uri="{BB962C8B-B14F-4D97-AF65-F5344CB8AC3E}">
        <p14:creationId xmlns:p14="http://schemas.microsoft.com/office/powerpoint/2010/main" val="760092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ircle(in)">
                                      <p:cBhvr>
                                        <p:cTn id="7" dur="2000"/>
                                        <p:tgtEl>
                                          <p:spTgt spid="2">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circle(in)">
                                      <p:cBhvr>
                                        <p:cTn id="10" dur="2000"/>
                                        <p:tgtEl>
                                          <p:spTgt spid="2">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circle(in)">
                                      <p:cBhvr>
                                        <p:cTn id="13" dur="2000"/>
                                        <p:tgtEl>
                                          <p:spTgt spid="2">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circle(in)">
                                      <p:cBhvr>
                                        <p:cTn id="16" dur="2000"/>
                                        <p:tgtEl>
                                          <p:spTgt spid="2">
                                            <p:txEl>
                                              <p:pRg st="5" end="5"/>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circle(in)">
                                      <p:cBhvr>
                                        <p:cTn id="19" dur="2000"/>
                                        <p:tgtEl>
                                          <p:spTgt spid="2">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circle(in)">
                                      <p:cBhvr>
                                        <p:cTn id="24" dur="2000"/>
                                        <p:tgtEl>
                                          <p:spTgt spid="2">
                                            <p:txEl>
                                              <p:pRg st="8" end="8"/>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circle(in)">
                                      <p:cBhvr>
                                        <p:cTn id="27" dur="2000"/>
                                        <p:tgtEl>
                                          <p:spTgt spid="2">
                                            <p:txEl>
                                              <p:pRg st="9" end="9"/>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circle(in)">
                                      <p:cBhvr>
                                        <p:cTn id="30" dur="2000"/>
                                        <p:tgtEl>
                                          <p:spTgt spid="2">
                                            <p:txEl>
                                              <p:pRg st="10" end="10"/>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Effect transition="in" filter="circle(in)">
                                      <p:cBhvr>
                                        <p:cTn id="33" dur="2000"/>
                                        <p:tgtEl>
                                          <p:spTgt spid="2">
                                            <p:txEl>
                                              <p:pRg st="11" end="11"/>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2">
                                            <p:txEl>
                                              <p:pRg st="12" end="12"/>
                                            </p:txEl>
                                          </p:spTgt>
                                        </p:tgtEl>
                                        <p:attrNameLst>
                                          <p:attrName>style.visibility</p:attrName>
                                        </p:attrNameLst>
                                      </p:cBhvr>
                                      <p:to>
                                        <p:strVal val="visible"/>
                                      </p:to>
                                    </p:set>
                                    <p:animEffect transition="in" filter="circle(in)">
                                      <p:cBhvr>
                                        <p:cTn id="36" dur="2000"/>
                                        <p:tgtEl>
                                          <p:spTgt spid="2">
                                            <p:txEl>
                                              <p:pRg st="12" end="12"/>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animEffect transition="in" filter="circle(in)">
                                      <p:cBhvr>
                                        <p:cTn id="39" dur="2000"/>
                                        <p:tgtEl>
                                          <p:spTgt spid="2">
                                            <p:txEl>
                                              <p:pRg st="13" end="13"/>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2">
                                            <p:txEl>
                                              <p:pRg st="14" end="14"/>
                                            </p:txEl>
                                          </p:spTgt>
                                        </p:tgtEl>
                                        <p:attrNameLst>
                                          <p:attrName>style.visibility</p:attrName>
                                        </p:attrNameLst>
                                      </p:cBhvr>
                                      <p:to>
                                        <p:strVal val="visible"/>
                                      </p:to>
                                    </p:set>
                                    <p:animEffect transition="in" filter="circle(in)">
                                      <p:cBhvr>
                                        <p:cTn id="42" dur="2000"/>
                                        <p:tgtEl>
                                          <p:spTgt spid="2">
                                            <p:txEl>
                                              <p:pRg st="14" end="14"/>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2">
                                            <p:txEl>
                                              <p:pRg st="15" end="15"/>
                                            </p:txEl>
                                          </p:spTgt>
                                        </p:tgtEl>
                                        <p:attrNameLst>
                                          <p:attrName>style.visibility</p:attrName>
                                        </p:attrNameLst>
                                      </p:cBhvr>
                                      <p:to>
                                        <p:strVal val="visible"/>
                                      </p:to>
                                    </p:set>
                                    <p:animEffect transition="in" filter="circle(in)">
                                      <p:cBhvr>
                                        <p:cTn id="45" dur="20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113" y="115888"/>
            <a:ext cx="6327775" cy="663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90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95400" y="1752600"/>
            <a:ext cx="6781800" cy="2554545"/>
          </a:xfrm>
          <a:prstGeom prst="rect">
            <a:avLst/>
          </a:prstGeom>
          <a:noFill/>
        </p:spPr>
        <p:txBody>
          <a:bodyPr wrap="square" rtlCol="0">
            <a:spAutoFit/>
          </a:bodyPr>
          <a:lstStyle/>
          <a:p>
            <a:pPr algn="ctr"/>
            <a:r>
              <a:rPr lang="en-US" sz="8000" dirty="0" smtClean="0"/>
              <a:t>Appendicular Skeleton</a:t>
            </a:r>
            <a:endParaRPr lang="en-US" sz="8000" dirty="0"/>
          </a:p>
        </p:txBody>
      </p:sp>
    </p:spTree>
    <p:extLst>
      <p:ext uri="{BB962C8B-B14F-4D97-AF65-F5344CB8AC3E}">
        <p14:creationId xmlns:p14="http://schemas.microsoft.com/office/powerpoint/2010/main" val="417706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209266"/>
            <a:ext cx="8458200" cy="4585871"/>
          </a:xfrm>
          <a:prstGeom prst="rect">
            <a:avLst/>
          </a:prstGeom>
          <a:noFill/>
        </p:spPr>
        <p:txBody>
          <a:bodyPr wrap="square" rtlCol="0">
            <a:spAutoFit/>
          </a:bodyPr>
          <a:lstStyle/>
          <a:p>
            <a:pPr algn="ctr"/>
            <a:r>
              <a:rPr lang="en-US" sz="2800" b="1" u="sng" dirty="0" smtClean="0"/>
              <a:t>Shoulder Girdle</a:t>
            </a:r>
          </a:p>
          <a:p>
            <a:pPr algn="ctr"/>
            <a:r>
              <a:rPr lang="en-US" sz="2400" dirty="0" smtClean="0"/>
              <a:t>4 bones</a:t>
            </a:r>
          </a:p>
          <a:p>
            <a:pPr marL="457200" indent="-457200" algn="ctr">
              <a:buFont typeface="+mj-lt"/>
              <a:buAutoNum type="arabicPeriod"/>
            </a:pPr>
            <a:r>
              <a:rPr lang="en-US" sz="2400" dirty="0" smtClean="0"/>
              <a:t>2 Clavicles (collar bones)</a:t>
            </a:r>
          </a:p>
          <a:p>
            <a:pPr marL="457200" indent="-457200" algn="ctr">
              <a:buFont typeface="+mj-lt"/>
              <a:buAutoNum type="arabicPeriod"/>
            </a:pPr>
            <a:r>
              <a:rPr lang="en-US" sz="2400" dirty="0" smtClean="0"/>
              <a:t>2 Scapulae (shoulder bones)</a:t>
            </a:r>
          </a:p>
          <a:p>
            <a:pPr algn="ctr"/>
            <a:endParaRPr lang="en-US" sz="2400" dirty="0"/>
          </a:p>
          <a:p>
            <a:pPr algn="ctr"/>
            <a:r>
              <a:rPr lang="en-US" sz="2400" b="1" i="1" dirty="0" smtClean="0"/>
              <a:t>Clavicle</a:t>
            </a:r>
            <a:r>
              <a:rPr lang="en-US" sz="2400" dirty="0" smtClean="0"/>
              <a:t> –braces the shoulders &amp; prevents excessive forward motion</a:t>
            </a:r>
          </a:p>
          <a:p>
            <a:pPr algn="ctr"/>
            <a:r>
              <a:rPr lang="en-US" sz="2400" dirty="0" smtClean="0"/>
              <a:t>-attached @ one end of the scapulae and the sternum</a:t>
            </a:r>
          </a:p>
          <a:p>
            <a:pPr algn="ctr"/>
            <a:endParaRPr lang="en-US" sz="2400" dirty="0" smtClean="0"/>
          </a:p>
          <a:p>
            <a:pPr algn="ctr"/>
            <a:r>
              <a:rPr lang="en-US" sz="2400" b="1" i="1" dirty="0" smtClean="0"/>
              <a:t>Scapulae</a:t>
            </a:r>
            <a:r>
              <a:rPr lang="en-US" sz="2400" dirty="0" smtClean="0"/>
              <a:t> –attaches muscles that assist in arm movement and serve as a place of attachment for the arms. </a:t>
            </a:r>
          </a:p>
          <a:p>
            <a:pPr algn="ctr"/>
            <a:endParaRPr lang="en-US" sz="2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1830" y="4419600"/>
            <a:ext cx="4654769" cy="225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25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barn(inVertical)">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arn(inVertical)">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wipe(down)">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8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52400"/>
            <a:ext cx="8686800" cy="4093428"/>
          </a:xfrm>
          <a:prstGeom prst="rect">
            <a:avLst/>
          </a:prstGeom>
          <a:noFill/>
        </p:spPr>
        <p:txBody>
          <a:bodyPr wrap="square" rtlCol="0">
            <a:spAutoFit/>
          </a:bodyPr>
          <a:lstStyle/>
          <a:p>
            <a:pPr algn="r"/>
            <a:r>
              <a:rPr lang="en-US" sz="3200" u="sng" dirty="0" smtClean="0"/>
              <a:t>Arms &amp; Hands</a:t>
            </a:r>
          </a:p>
          <a:p>
            <a:pPr algn="r"/>
            <a:r>
              <a:rPr lang="en-US" sz="2400" b="1" dirty="0" smtClean="0">
                <a:solidFill>
                  <a:srgbClr val="FF0000"/>
                </a:solidFill>
              </a:rPr>
              <a:t>Arms - 3 Bones</a:t>
            </a:r>
          </a:p>
          <a:p>
            <a:pPr marL="457200" indent="-457200" algn="r">
              <a:buFont typeface="+mj-lt"/>
              <a:buAutoNum type="arabicPeriod"/>
            </a:pPr>
            <a:r>
              <a:rPr lang="en-US" sz="2000" b="1" dirty="0" err="1" smtClean="0"/>
              <a:t>Humerus</a:t>
            </a:r>
            <a:r>
              <a:rPr lang="en-US" sz="2000" b="1" dirty="0" smtClean="0"/>
              <a:t> </a:t>
            </a:r>
          </a:p>
          <a:p>
            <a:pPr marL="457200" indent="-457200" algn="r">
              <a:buFont typeface="+mj-lt"/>
              <a:buAutoNum type="arabicPeriod"/>
            </a:pPr>
            <a:r>
              <a:rPr lang="en-US" sz="2000" b="1" dirty="0" smtClean="0"/>
              <a:t>Radius</a:t>
            </a:r>
          </a:p>
          <a:p>
            <a:pPr marL="457200" indent="-457200" algn="r">
              <a:buFont typeface="+mj-lt"/>
              <a:buAutoNum type="arabicPeriod"/>
            </a:pPr>
            <a:r>
              <a:rPr lang="en-US" sz="2000" b="1" dirty="0" smtClean="0"/>
              <a:t>Ulna</a:t>
            </a:r>
          </a:p>
          <a:p>
            <a:pPr algn="r"/>
            <a:r>
              <a:rPr lang="en-US" sz="2400" b="1" dirty="0" smtClean="0">
                <a:solidFill>
                  <a:srgbClr val="FF0000"/>
                </a:solidFill>
              </a:rPr>
              <a:t>Hands – 27 Bones</a:t>
            </a:r>
          </a:p>
          <a:p>
            <a:pPr marL="457200" indent="-457200" algn="r">
              <a:buFont typeface="+mj-lt"/>
              <a:buAutoNum type="arabicPeriod"/>
            </a:pPr>
            <a:r>
              <a:rPr lang="en-US" sz="2000" b="1" dirty="0" smtClean="0"/>
              <a:t>Carpals (8 x 2)</a:t>
            </a:r>
          </a:p>
          <a:p>
            <a:pPr marL="457200" indent="-457200" algn="r">
              <a:buFont typeface="+mj-lt"/>
              <a:buAutoNum type="arabicPeriod"/>
            </a:pPr>
            <a:r>
              <a:rPr lang="en-US" sz="2000" b="1" dirty="0" smtClean="0"/>
              <a:t>Metacarpals (5 x2)</a:t>
            </a:r>
          </a:p>
          <a:p>
            <a:pPr marL="457200" indent="-457200" algn="r">
              <a:buFont typeface="+mj-lt"/>
              <a:buAutoNum type="arabicPeriod"/>
            </a:pPr>
            <a:r>
              <a:rPr lang="en-US" sz="2000" b="1" dirty="0" smtClean="0"/>
              <a:t>Phalanges (14x2)</a:t>
            </a:r>
          </a:p>
          <a:p>
            <a:pPr algn="ctr"/>
            <a:endParaRPr lang="en-US" sz="2000" dirty="0"/>
          </a:p>
          <a:p>
            <a:pPr algn="ctr"/>
            <a:endParaRPr lang="en-US" sz="2000" dirty="0" smtClean="0"/>
          </a:p>
          <a:p>
            <a:pPr algn="ctr"/>
            <a:endParaRPr lang="en-US" sz="20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709" y="3276600"/>
            <a:ext cx="3547198" cy="347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27" y="152400"/>
            <a:ext cx="3581400" cy="356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0" y="1955923"/>
            <a:ext cx="1828800" cy="369332"/>
          </a:xfrm>
          <a:prstGeom prst="rect">
            <a:avLst/>
          </a:prstGeom>
          <a:noFill/>
        </p:spPr>
        <p:txBody>
          <a:bodyPr wrap="square" rtlCol="0">
            <a:spAutoFit/>
          </a:bodyPr>
          <a:lstStyle/>
          <a:p>
            <a:r>
              <a:rPr lang="en-US" b="1" dirty="0" smtClean="0"/>
              <a:t>Distal Phalange</a:t>
            </a:r>
            <a:endParaRPr lang="en-US" b="1" dirty="0"/>
          </a:p>
        </p:txBody>
      </p:sp>
      <p:cxnSp>
        <p:nvCxnSpPr>
          <p:cNvPr id="6" name="Straight Arrow Connector 5"/>
          <p:cNvCxnSpPr/>
          <p:nvPr/>
        </p:nvCxnSpPr>
        <p:spPr>
          <a:xfrm flipV="1">
            <a:off x="3505200" y="3966359"/>
            <a:ext cx="1295400" cy="312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83327" y="4143709"/>
            <a:ext cx="1780359" cy="369332"/>
          </a:xfrm>
          <a:prstGeom prst="rect">
            <a:avLst/>
          </a:prstGeom>
          <a:noFill/>
        </p:spPr>
        <p:txBody>
          <a:bodyPr wrap="none" rtlCol="0">
            <a:spAutoFit/>
          </a:bodyPr>
          <a:lstStyle/>
          <a:p>
            <a:r>
              <a:rPr lang="en-US" b="1" dirty="0" smtClean="0"/>
              <a:t>Medial Phalange</a:t>
            </a:r>
            <a:endParaRPr lang="en-US" b="1" dirty="0"/>
          </a:p>
        </p:txBody>
      </p:sp>
      <p:cxnSp>
        <p:nvCxnSpPr>
          <p:cNvPr id="10" name="Straight Arrow Connector 9"/>
          <p:cNvCxnSpPr/>
          <p:nvPr/>
        </p:nvCxnSpPr>
        <p:spPr>
          <a:xfrm>
            <a:off x="5410200" y="2327564"/>
            <a:ext cx="0" cy="8421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505200" y="4478405"/>
            <a:ext cx="1295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19014" y="4630805"/>
            <a:ext cx="1954061" cy="369332"/>
          </a:xfrm>
          <a:prstGeom prst="rect">
            <a:avLst/>
          </a:prstGeom>
          <a:noFill/>
        </p:spPr>
        <p:txBody>
          <a:bodyPr wrap="none" rtlCol="0">
            <a:spAutoFit/>
          </a:bodyPr>
          <a:lstStyle/>
          <a:p>
            <a:r>
              <a:rPr lang="en-US" b="1" dirty="0" smtClean="0"/>
              <a:t>Proximal Phalange</a:t>
            </a:r>
            <a:endParaRPr lang="en-US" b="1" dirty="0"/>
          </a:p>
        </p:txBody>
      </p:sp>
    </p:spTree>
    <p:extLst>
      <p:ext uri="{BB962C8B-B14F-4D97-AF65-F5344CB8AC3E}">
        <p14:creationId xmlns:p14="http://schemas.microsoft.com/office/powerpoint/2010/main" val="319955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Vertical)">
                                      <p:cBhvr>
                                        <p:cTn id="15" dur="500"/>
                                        <p:tgtEl>
                                          <p:spTgt spid="2">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inVertical)">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wipe(down)">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barn(inVertical)">
                                      <p:cBhvr>
                                        <p:cTn id="28" dur="500"/>
                                        <p:tgtEl>
                                          <p:spTgt spid="2">
                                            <p:txEl>
                                              <p:pRg st="6" end="6"/>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barn(inVertical)">
                                      <p:cBhvr>
                                        <p:cTn id="31" dur="500"/>
                                        <p:tgtEl>
                                          <p:spTgt spid="2">
                                            <p:txEl>
                                              <p:pRg st="7" end="7"/>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barn(inVertical)">
                                      <p:cBhvr>
                                        <p:cTn id="3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0"/>
            <a:ext cx="9178636" cy="6883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52400"/>
            <a:ext cx="8839200" cy="1938992"/>
          </a:xfrm>
          <a:prstGeom prst="rect">
            <a:avLst/>
          </a:prstGeom>
          <a:noFill/>
        </p:spPr>
        <p:txBody>
          <a:bodyPr wrap="square" rtlCol="0">
            <a:spAutoFit/>
          </a:bodyPr>
          <a:lstStyle/>
          <a:p>
            <a:pPr algn="ctr"/>
            <a:r>
              <a:rPr lang="en-US" sz="2400" b="1" u="sng" dirty="0" smtClean="0"/>
              <a:t>Pelvic Girdle</a:t>
            </a:r>
          </a:p>
          <a:p>
            <a:pPr algn="ctr"/>
            <a:r>
              <a:rPr lang="en-US" sz="2400" dirty="0" smtClean="0"/>
              <a:t>Ilium, Ischium, &amp; Pubis</a:t>
            </a:r>
          </a:p>
          <a:p>
            <a:pPr algn="ctr"/>
            <a:r>
              <a:rPr lang="en-US" sz="2400" i="1" dirty="0" smtClean="0"/>
              <a:t>*Female pelvis is wider than males for childbirth. Also the pelvic inlet is wider in the female and the pelvic bones are lighter and smoother than those of the male.  (label on full skeleton diagram)</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362200"/>
            <a:ext cx="3733800" cy="385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19900" y="3918901"/>
            <a:ext cx="1981200" cy="369332"/>
          </a:xfrm>
          <a:prstGeom prst="rect">
            <a:avLst/>
          </a:prstGeom>
          <a:noFill/>
        </p:spPr>
        <p:txBody>
          <a:bodyPr wrap="square" rtlCol="0">
            <a:spAutoFit/>
          </a:bodyPr>
          <a:lstStyle/>
          <a:p>
            <a:r>
              <a:rPr lang="en-US" dirty="0" smtClean="0"/>
              <a:t>Ilium</a:t>
            </a:r>
            <a:endParaRPr lang="en-US" dirty="0"/>
          </a:p>
        </p:txBody>
      </p:sp>
      <p:sp>
        <p:nvSpPr>
          <p:cNvPr id="4" name="TextBox 3"/>
          <p:cNvSpPr txBox="1"/>
          <p:nvPr/>
        </p:nvSpPr>
        <p:spPr>
          <a:xfrm>
            <a:off x="1970797" y="3563424"/>
            <a:ext cx="1600200" cy="369332"/>
          </a:xfrm>
          <a:prstGeom prst="rect">
            <a:avLst/>
          </a:prstGeom>
          <a:noFill/>
        </p:spPr>
        <p:txBody>
          <a:bodyPr wrap="square" rtlCol="0">
            <a:spAutoFit/>
          </a:bodyPr>
          <a:lstStyle/>
          <a:p>
            <a:r>
              <a:rPr lang="en-US" dirty="0" smtClean="0"/>
              <a:t>Ischium</a:t>
            </a:r>
            <a:endParaRPr lang="en-US" dirty="0"/>
          </a:p>
        </p:txBody>
      </p:sp>
      <p:sp>
        <p:nvSpPr>
          <p:cNvPr id="5" name="TextBox 4"/>
          <p:cNvSpPr txBox="1"/>
          <p:nvPr/>
        </p:nvSpPr>
        <p:spPr>
          <a:xfrm>
            <a:off x="4464627" y="6451845"/>
            <a:ext cx="1981200" cy="369332"/>
          </a:xfrm>
          <a:prstGeom prst="rect">
            <a:avLst/>
          </a:prstGeom>
          <a:noFill/>
        </p:spPr>
        <p:txBody>
          <a:bodyPr wrap="square" rtlCol="0">
            <a:spAutoFit/>
          </a:bodyPr>
          <a:lstStyle/>
          <a:p>
            <a:r>
              <a:rPr lang="en-US" dirty="0" smtClean="0"/>
              <a:t>Pubis</a:t>
            </a:r>
            <a:endParaRPr lang="en-US" dirty="0"/>
          </a:p>
        </p:txBody>
      </p:sp>
      <p:sp>
        <p:nvSpPr>
          <p:cNvPr id="6" name="Right Arrow 5"/>
          <p:cNvSpPr/>
          <p:nvPr/>
        </p:nvSpPr>
        <p:spPr>
          <a:xfrm rot="8645392">
            <a:off x="5713569" y="4345807"/>
            <a:ext cx="12086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9078074">
            <a:off x="3349463" y="3645840"/>
            <a:ext cx="484632" cy="2691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0614360">
            <a:off x="4572144" y="6105069"/>
            <a:ext cx="484632" cy="3339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28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52400"/>
            <a:ext cx="8991600" cy="7602081"/>
          </a:xfrm>
          <a:prstGeom prst="rect">
            <a:avLst/>
          </a:prstGeom>
          <a:noFill/>
        </p:spPr>
        <p:txBody>
          <a:bodyPr wrap="square" rtlCol="0">
            <a:spAutoFit/>
          </a:bodyPr>
          <a:lstStyle/>
          <a:p>
            <a:pPr algn="r"/>
            <a:r>
              <a:rPr lang="en-US" sz="3200" b="1" u="sng" dirty="0" smtClean="0"/>
              <a:t>Leg &amp; Foot</a:t>
            </a:r>
          </a:p>
          <a:p>
            <a:pPr marL="457200" indent="-457200" algn="r">
              <a:buFont typeface="Wingdings" pitchFamily="2" charset="2"/>
              <a:buChar char="q"/>
            </a:pPr>
            <a:r>
              <a:rPr lang="en-US" sz="3200" dirty="0" smtClean="0">
                <a:solidFill>
                  <a:srgbClr val="FF0000"/>
                </a:solidFill>
              </a:rPr>
              <a:t>Leg</a:t>
            </a:r>
          </a:p>
          <a:p>
            <a:pPr algn="r"/>
            <a:r>
              <a:rPr lang="en-US" sz="2400" b="1" u="sng" dirty="0" smtClean="0"/>
              <a:t>Femur</a:t>
            </a:r>
            <a:r>
              <a:rPr lang="en-US" sz="2400" dirty="0" smtClean="0"/>
              <a:t> – Longest/strongest bone “Thigh bone”</a:t>
            </a:r>
          </a:p>
          <a:p>
            <a:pPr algn="r"/>
            <a:r>
              <a:rPr lang="en-US" sz="2400" b="1" u="sng" dirty="0" smtClean="0"/>
              <a:t>Patella</a:t>
            </a:r>
            <a:r>
              <a:rPr lang="en-US" sz="2400" dirty="0" smtClean="0"/>
              <a:t> – “Kneecap”</a:t>
            </a:r>
          </a:p>
          <a:p>
            <a:pPr algn="r"/>
            <a:r>
              <a:rPr lang="en-US" sz="2400" dirty="0" smtClean="0"/>
              <a:t>Cartilage as a baby, then hardens to </a:t>
            </a:r>
          </a:p>
          <a:p>
            <a:pPr algn="r"/>
            <a:r>
              <a:rPr lang="en-US" sz="2400" dirty="0" smtClean="0"/>
              <a:t>bone @ 5-6years </a:t>
            </a:r>
          </a:p>
          <a:p>
            <a:pPr algn="r"/>
            <a:r>
              <a:rPr lang="en-US" sz="2400" dirty="0" smtClean="0"/>
              <a:t>Surrounded by 4 </a:t>
            </a:r>
            <a:r>
              <a:rPr lang="en-US" sz="2400" dirty="0" err="1" smtClean="0"/>
              <a:t>bursae</a:t>
            </a:r>
            <a:r>
              <a:rPr lang="en-US" sz="2400" dirty="0" smtClean="0"/>
              <a:t> to cushion</a:t>
            </a:r>
          </a:p>
          <a:p>
            <a:pPr algn="r"/>
            <a:r>
              <a:rPr lang="en-US" sz="2400" b="1" u="sng" dirty="0" smtClean="0"/>
              <a:t>Tibia </a:t>
            </a:r>
            <a:r>
              <a:rPr lang="en-US" sz="2400" u="sng" dirty="0" smtClean="0"/>
              <a:t>- </a:t>
            </a:r>
            <a:r>
              <a:rPr lang="en-US" sz="2400" dirty="0" smtClean="0"/>
              <a:t> largest lower leg bone</a:t>
            </a:r>
          </a:p>
          <a:p>
            <a:pPr algn="r"/>
            <a:r>
              <a:rPr lang="en-US" sz="2400" b="1" u="sng" dirty="0" smtClean="0"/>
              <a:t>Fibula</a:t>
            </a:r>
            <a:r>
              <a:rPr lang="en-US" sz="2400" dirty="0" smtClean="0"/>
              <a:t> – smallest leg bone</a:t>
            </a:r>
          </a:p>
          <a:p>
            <a:pPr algn="r"/>
            <a:endParaRPr lang="en-US" sz="2400" dirty="0" smtClean="0"/>
          </a:p>
          <a:p>
            <a:pPr marL="457200" indent="-457200" algn="r">
              <a:buFont typeface="Wingdings" pitchFamily="2" charset="2"/>
              <a:buChar char="q"/>
            </a:pPr>
            <a:r>
              <a:rPr lang="en-US" sz="3200" dirty="0" smtClean="0">
                <a:solidFill>
                  <a:srgbClr val="FF0000"/>
                </a:solidFill>
              </a:rPr>
              <a:t>Ankle</a:t>
            </a:r>
          </a:p>
          <a:p>
            <a:pPr algn="r"/>
            <a:r>
              <a:rPr lang="en-US" sz="2400" b="1" u="sng" dirty="0" smtClean="0"/>
              <a:t>Tarsals </a:t>
            </a:r>
            <a:r>
              <a:rPr lang="en-US" sz="2400" dirty="0" smtClean="0"/>
              <a:t> - 7 bones,</a:t>
            </a:r>
          </a:p>
          <a:p>
            <a:pPr algn="r"/>
            <a:endParaRPr lang="en-US" sz="2400" dirty="0" smtClean="0"/>
          </a:p>
          <a:p>
            <a:pPr marL="457200" indent="-457200" algn="r">
              <a:buFont typeface="Wingdings" pitchFamily="2" charset="2"/>
              <a:buChar char="q"/>
            </a:pPr>
            <a:r>
              <a:rPr lang="en-US" sz="3200" dirty="0" smtClean="0">
                <a:solidFill>
                  <a:srgbClr val="FF0000"/>
                </a:solidFill>
              </a:rPr>
              <a:t>Foot</a:t>
            </a:r>
          </a:p>
          <a:p>
            <a:pPr algn="r"/>
            <a:r>
              <a:rPr lang="en-US" sz="2400" b="1" u="sng" dirty="0" smtClean="0"/>
              <a:t>Metatarsal</a:t>
            </a:r>
            <a:r>
              <a:rPr lang="en-US" sz="2400" dirty="0" smtClean="0"/>
              <a:t> – 5 bones – foot  </a:t>
            </a:r>
          </a:p>
          <a:p>
            <a:pPr algn="r"/>
            <a:r>
              <a:rPr lang="en-US" sz="2400" b="1" u="sng" dirty="0" smtClean="0"/>
              <a:t>Phalanges</a:t>
            </a:r>
            <a:r>
              <a:rPr lang="en-US" sz="2400" dirty="0" smtClean="0"/>
              <a:t> – 14 bones – toes</a:t>
            </a:r>
          </a:p>
          <a:p>
            <a:pPr algn="r"/>
            <a:r>
              <a:rPr lang="en-US" sz="2400" b="1" u="sng" dirty="0"/>
              <a:t>Calcaneus</a:t>
            </a:r>
            <a:r>
              <a:rPr lang="en-US" sz="2400" dirty="0"/>
              <a:t> – Heel</a:t>
            </a:r>
          </a:p>
          <a:p>
            <a:pPr algn="r"/>
            <a:r>
              <a:rPr lang="en-US" sz="2400" dirty="0" smtClean="0"/>
              <a:t> </a:t>
            </a:r>
          </a:p>
          <a:p>
            <a:pPr algn="ctr"/>
            <a:endParaRPr lang="en-US"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32766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61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arn(inVertical)">
                                      <p:cBhvr>
                                        <p:cTn id="20" dur="500"/>
                                        <p:tgtEl>
                                          <p:spTgt spid="2">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barn(inVertical)">
                                      <p:cBhvr>
                                        <p:cTn id="23" dur="500"/>
                                        <p:tgtEl>
                                          <p:spTgt spid="2">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barn(inVertical)">
                                      <p:cBhvr>
                                        <p:cTn id="26" dur="500"/>
                                        <p:tgtEl>
                                          <p:spTgt spid="2">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barn(inVertical)">
                                      <p:cBhvr>
                                        <p:cTn id="31" dur="500"/>
                                        <p:tgtEl>
                                          <p:spTgt spid="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barn(inVertical)">
                                      <p:cBhvr>
                                        <p:cTn id="36" dur="500"/>
                                        <p:tgtEl>
                                          <p:spTgt spid="2">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wipe(down)">
                                      <p:cBhvr>
                                        <p:cTn id="41" dur="500"/>
                                        <p:tgtEl>
                                          <p:spTgt spid="2">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
                                            <p:txEl>
                                              <p:pRg st="11" end="11"/>
                                            </p:txEl>
                                          </p:spTgt>
                                        </p:tgtEl>
                                        <p:attrNameLst>
                                          <p:attrName>style.visibility</p:attrName>
                                        </p:attrNameLst>
                                      </p:cBhvr>
                                      <p:to>
                                        <p:strVal val="visible"/>
                                      </p:to>
                                    </p:set>
                                    <p:animEffect transition="in" filter="barn(inVertical)">
                                      <p:cBhvr>
                                        <p:cTn id="46" dur="500"/>
                                        <p:tgtEl>
                                          <p:spTgt spid="2">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animEffect transition="in" filter="wipe(down)">
                                      <p:cBhvr>
                                        <p:cTn id="51" dur="500"/>
                                        <p:tgtEl>
                                          <p:spTgt spid="2">
                                            <p:txEl>
                                              <p:pRg st="13" end="1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
                                            <p:txEl>
                                              <p:pRg st="14" end="14"/>
                                            </p:txEl>
                                          </p:spTgt>
                                        </p:tgtEl>
                                        <p:attrNameLst>
                                          <p:attrName>style.visibility</p:attrName>
                                        </p:attrNameLst>
                                      </p:cBhvr>
                                      <p:to>
                                        <p:strVal val="visible"/>
                                      </p:to>
                                    </p:set>
                                    <p:animEffect transition="in" filter="barn(inVertical)">
                                      <p:cBhvr>
                                        <p:cTn id="56" dur="500"/>
                                        <p:tgtEl>
                                          <p:spTgt spid="2">
                                            <p:txEl>
                                              <p:pRg st="14" end="1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
                                            <p:txEl>
                                              <p:pRg st="15" end="15"/>
                                            </p:txEl>
                                          </p:spTgt>
                                        </p:tgtEl>
                                        <p:attrNameLst>
                                          <p:attrName>style.visibility</p:attrName>
                                        </p:attrNameLst>
                                      </p:cBhvr>
                                      <p:to>
                                        <p:strVal val="visible"/>
                                      </p:to>
                                    </p:set>
                                    <p:animEffect transition="in" filter="barn(inVertical)">
                                      <p:cBhvr>
                                        <p:cTn id="61" dur="500"/>
                                        <p:tgtEl>
                                          <p:spTgt spid="2">
                                            <p:txEl>
                                              <p:pRg st="15" end="1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2">
                                            <p:txEl>
                                              <p:pRg st="17" end="17"/>
                                            </p:txEl>
                                          </p:spTgt>
                                        </p:tgtEl>
                                        <p:attrNameLst>
                                          <p:attrName>style.visibility</p:attrName>
                                        </p:attrNameLst>
                                      </p:cBhvr>
                                      <p:to>
                                        <p:strVal val="visible"/>
                                      </p:to>
                                    </p:set>
                                    <p:animEffect transition="in" filter="barn(inVertical)">
                                      <p:cBhvr>
                                        <p:cTn id="66" dur="500"/>
                                        <p:tgtEl>
                                          <p:spTgt spid="2">
                                            <p:txEl>
                                              <p:pRg st="17" end="1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2">
                                            <p:txEl>
                                              <p:pRg st="16" end="16"/>
                                            </p:txEl>
                                          </p:spTgt>
                                        </p:tgtEl>
                                        <p:attrNameLst>
                                          <p:attrName>style.visibility</p:attrName>
                                        </p:attrNameLst>
                                      </p:cBhvr>
                                      <p:to>
                                        <p:strVal val="visible"/>
                                      </p:to>
                                    </p:set>
                                    <p:animEffect transition="in" filter="barn(inVertical)">
                                      <p:cBhvr>
                                        <p:cTn id="71"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5922"/>
            <a:ext cx="8763000" cy="6863417"/>
          </a:xfrm>
          <a:prstGeom prst="rect">
            <a:avLst/>
          </a:prstGeom>
          <a:noFill/>
        </p:spPr>
        <p:txBody>
          <a:bodyPr wrap="square" rtlCol="0">
            <a:spAutoFit/>
          </a:bodyPr>
          <a:lstStyle/>
          <a:p>
            <a:pPr algn="ctr"/>
            <a:r>
              <a:rPr lang="en-US" sz="3600" b="1" u="sng" dirty="0" smtClean="0"/>
              <a:t>Joints</a:t>
            </a:r>
          </a:p>
          <a:p>
            <a:pPr marL="342900" indent="-342900" algn="ctr">
              <a:buFontTx/>
              <a:buChar char="-"/>
            </a:pPr>
            <a:r>
              <a:rPr lang="en-US" sz="2400" dirty="0" smtClean="0"/>
              <a:t>“</a:t>
            </a:r>
            <a:r>
              <a:rPr lang="en-US" sz="2400" i="1" dirty="0" smtClean="0"/>
              <a:t>articulations”</a:t>
            </a:r>
            <a:endParaRPr lang="en-US" sz="2400" dirty="0" smtClean="0"/>
          </a:p>
          <a:p>
            <a:pPr marL="342900" indent="-342900" algn="ctr">
              <a:buFontTx/>
              <a:buChar char="-"/>
            </a:pPr>
            <a:r>
              <a:rPr lang="en-US" sz="2400" dirty="0" smtClean="0"/>
              <a:t>Points of contact b/t 2 bones. </a:t>
            </a:r>
          </a:p>
          <a:p>
            <a:pPr marL="342900" indent="-342900" algn="ctr">
              <a:buFontTx/>
              <a:buChar char="-"/>
            </a:pPr>
            <a:r>
              <a:rPr lang="en-US" sz="2400" dirty="0" smtClean="0"/>
              <a:t>3 main types by degree of movement:</a:t>
            </a:r>
          </a:p>
          <a:p>
            <a:pPr marL="342900" indent="-342900" algn="ctr">
              <a:buFontTx/>
              <a:buChar char="-"/>
            </a:pPr>
            <a:endParaRPr lang="en-US" sz="2400" dirty="0" smtClean="0"/>
          </a:p>
          <a:p>
            <a:pPr algn="ctr"/>
            <a:r>
              <a:rPr lang="en-US" sz="2400" u="sng" dirty="0" smtClean="0"/>
              <a:t>1. </a:t>
            </a:r>
            <a:r>
              <a:rPr lang="en-US" sz="2400" u="sng" dirty="0" err="1" smtClean="0"/>
              <a:t>Diarthroses</a:t>
            </a:r>
            <a:r>
              <a:rPr lang="en-US" sz="2400" u="sng" dirty="0" smtClean="0"/>
              <a:t> (moveable)</a:t>
            </a:r>
          </a:p>
          <a:p>
            <a:pPr algn="ctr"/>
            <a:r>
              <a:rPr lang="en-US" sz="2000" dirty="0" smtClean="0"/>
              <a:t>-Most of the body’s joints</a:t>
            </a:r>
          </a:p>
          <a:p>
            <a:pPr algn="ctr"/>
            <a:r>
              <a:rPr lang="en-US" sz="2400" i="1" dirty="0" smtClean="0"/>
              <a:t>-4 types</a:t>
            </a:r>
          </a:p>
          <a:p>
            <a:pPr marL="514350" indent="-514350" algn="ctr">
              <a:buFont typeface="+mj-lt"/>
              <a:buAutoNum type="romanUcPeriod"/>
            </a:pPr>
            <a:r>
              <a:rPr lang="en-US" sz="2400" dirty="0" smtClean="0"/>
              <a:t>Ball-and-socket –</a:t>
            </a:r>
            <a:r>
              <a:rPr lang="en-US" sz="2000" dirty="0" smtClean="0"/>
              <a:t>greatest movement. Shoulders &amp; Hips</a:t>
            </a:r>
          </a:p>
          <a:p>
            <a:pPr marL="514350" indent="-514350" algn="ctr">
              <a:buFont typeface="+mj-lt"/>
              <a:buAutoNum type="romanUcPeriod"/>
            </a:pPr>
            <a:r>
              <a:rPr lang="en-US" sz="2400" dirty="0" smtClean="0"/>
              <a:t>Hinge – </a:t>
            </a:r>
            <a:r>
              <a:rPr lang="en-US" sz="2000" dirty="0" smtClean="0"/>
              <a:t>move in one direction. Knees, elbows, &amp; outer joints of fingers</a:t>
            </a:r>
          </a:p>
          <a:p>
            <a:pPr marL="514350" indent="-514350" algn="ctr">
              <a:buFont typeface="+mj-lt"/>
              <a:buAutoNum type="romanUcPeriod"/>
            </a:pPr>
            <a:r>
              <a:rPr lang="en-US" sz="2400" dirty="0" smtClean="0"/>
              <a:t>Pivot – </a:t>
            </a:r>
            <a:r>
              <a:rPr lang="en-US" sz="2000" dirty="0" smtClean="0"/>
              <a:t>extension rotating in a second, arch-shaped bone. Radius &amp; Ulna. </a:t>
            </a:r>
          </a:p>
          <a:p>
            <a:pPr marL="514350" indent="-514350" algn="ctr">
              <a:buFont typeface="+mj-lt"/>
              <a:buAutoNum type="romanUcPeriod"/>
            </a:pPr>
            <a:r>
              <a:rPr lang="en-US" sz="2400" dirty="0" smtClean="0"/>
              <a:t>Gliding – </a:t>
            </a:r>
            <a:r>
              <a:rPr lang="en-US" sz="2000" dirty="0" smtClean="0"/>
              <a:t>flat surfaces glide across each other. Vertebrae</a:t>
            </a:r>
            <a:r>
              <a:rPr lang="en-US" sz="2400" dirty="0" smtClean="0"/>
              <a:t>. </a:t>
            </a:r>
          </a:p>
          <a:p>
            <a:pPr algn="ctr"/>
            <a:endParaRPr lang="en-US" sz="2400" dirty="0" smtClean="0"/>
          </a:p>
          <a:p>
            <a:pPr algn="ctr"/>
            <a:r>
              <a:rPr lang="en-US" sz="2400" u="sng" dirty="0" smtClean="0"/>
              <a:t>2. </a:t>
            </a:r>
            <a:r>
              <a:rPr lang="en-US" sz="2400" u="sng" dirty="0" err="1" smtClean="0"/>
              <a:t>Amphiarthroses</a:t>
            </a:r>
            <a:r>
              <a:rPr lang="en-US" sz="2400" u="sng" dirty="0" smtClean="0"/>
              <a:t> (partially moveable)</a:t>
            </a:r>
          </a:p>
          <a:p>
            <a:pPr algn="ctr"/>
            <a:r>
              <a:rPr lang="en-US" sz="2400" dirty="0" smtClean="0"/>
              <a:t>-ribs attached to spine </a:t>
            </a:r>
          </a:p>
          <a:p>
            <a:pPr algn="ctr"/>
            <a:endParaRPr lang="en-US" sz="2400" dirty="0" smtClean="0"/>
          </a:p>
          <a:p>
            <a:pPr algn="ctr"/>
            <a:r>
              <a:rPr lang="en-US" sz="2400" u="sng" dirty="0" smtClean="0"/>
              <a:t>3. </a:t>
            </a:r>
            <a:r>
              <a:rPr lang="en-US" sz="2400" u="sng" dirty="0" err="1" smtClean="0"/>
              <a:t>Synarthroses</a:t>
            </a:r>
            <a:r>
              <a:rPr lang="en-US" sz="2400" u="sng" dirty="0" smtClean="0"/>
              <a:t> (immovable)</a:t>
            </a:r>
          </a:p>
          <a:p>
            <a:pPr algn="ctr"/>
            <a:r>
              <a:rPr lang="en-US" sz="2400" dirty="0" smtClean="0"/>
              <a:t>-cranium</a:t>
            </a:r>
            <a:endParaRPr lang="en-US" sz="2400" dirty="0"/>
          </a:p>
        </p:txBody>
      </p:sp>
    </p:spTree>
    <p:extLst>
      <p:ext uri="{BB962C8B-B14F-4D97-AF65-F5344CB8AC3E}">
        <p14:creationId xmlns:p14="http://schemas.microsoft.com/office/powerpoint/2010/main" val="80807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barn(inVertical)">
                                      <p:cBhvr>
                                        <p:cTn id="33" dur="500"/>
                                        <p:tgtEl>
                                          <p:spTgt spid="2">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barn(inVertical)">
                                      <p:cBhvr>
                                        <p:cTn id="38" dur="500"/>
                                        <p:tgtEl>
                                          <p:spTgt spid="2">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Effect transition="in" filter="barn(inVertical)">
                                      <p:cBhvr>
                                        <p:cTn id="43" dur="500"/>
                                        <p:tgtEl>
                                          <p:spTgt spid="2">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
                                            <p:txEl>
                                              <p:pRg st="11" end="11"/>
                                            </p:txEl>
                                          </p:spTgt>
                                        </p:tgtEl>
                                        <p:attrNameLst>
                                          <p:attrName>style.visibility</p:attrName>
                                        </p:attrNameLst>
                                      </p:cBhvr>
                                      <p:to>
                                        <p:strVal val="visible"/>
                                      </p:to>
                                    </p:set>
                                    <p:animEffect transition="in" filter="barn(inVertical)">
                                      <p:cBhvr>
                                        <p:cTn id="48" dur="500"/>
                                        <p:tgtEl>
                                          <p:spTgt spid="2">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
                                            <p:txEl>
                                              <p:pRg st="13" end="13"/>
                                            </p:txEl>
                                          </p:spTgt>
                                        </p:tgtEl>
                                        <p:attrNameLst>
                                          <p:attrName>style.visibility</p:attrName>
                                        </p:attrNameLst>
                                      </p:cBhvr>
                                      <p:to>
                                        <p:strVal val="visible"/>
                                      </p:to>
                                    </p:set>
                                    <p:animEffect transition="in" filter="wipe(down)">
                                      <p:cBhvr>
                                        <p:cTn id="53" dur="500"/>
                                        <p:tgtEl>
                                          <p:spTgt spid="2">
                                            <p:txEl>
                                              <p:pRg st="13" end="13"/>
                                            </p:txEl>
                                          </p:spTgt>
                                        </p:tgtEl>
                                      </p:cBhvr>
                                    </p:animEffect>
                                  </p:childTnLst>
                                </p:cTn>
                              </p:par>
                              <p:par>
                                <p:cTn id="54" presetID="22" presetClass="entr" presetSubtype="4" fill="hold" nodeType="withEffect">
                                  <p:stCondLst>
                                    <p:cond delay="0"/>
                                  </p:stCondLst>
                                  <p:childTnLst>
                                    <p:set>
                                      <p:cBhvr>
                                        <p:cTn id="55" dur="1" fill="hold">
                                          <p:stCondLst>
                                            <p:cond delay="0"/>
                                          </p:stCondLst>
                                        </p:cTn>
                                        <p:tgtEl>
                                          <p:spTgt spid="2">
                                            <p:txEl>
                                              <p:pRg st="14" end="14"/>
                                            </p:txEl>
                                          </p:spTgt>
                                        </p:tgtEl>
                                        <p:attrNameLst>
                                          <p:attrName>style.visibility</p:attrName>
                                        </p:attrNameLst>
                                      </p:cBhvr>
                                      <p:to>
                                        <p:strVal val="visible"/>
                                      </p:to>
                                    </p:set>
                                    <p:animEffect transition="in" filter="wipe(down)">
                                      <p:cBhvr>
                                        <p:cTn id="56" dur="500"/>
                                        <p:tgtEl>
                                          <p:spTgt spid="2">
                                            <p:txEl>
                                              <p:pRg st="14" end="1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
                                            <p:txEl>
                                              <p:pRg st="16" end="16"/>
                                            </p:txEl>
                                          </p:spTgt>
                                        </p:tgtEl>
                                        <p:attrNameLst>
                                          <p:attrName>style.visibility</p:attrName>
                                        </p:attrNameLst>
                                      </p:cBhvr>
                                      <p:to>
                                        <p:strVal val="visible"/>
                                      </p:to>
                                    </p:set>
                                    <p:animEffect transition="in" filter="wipe(down)">
                                      <p:cBhvr>
                                        <p:cTn id="61" dur="500"/>
                                        <p:tgtEl>
                                          <p:spTgt spid="2">
                                            <p:txEl>
                                              <p:pRg st="16" end="16"/>
                                            </p:txEl>
                                          </p:spTgt>
                                        </p:tgtEl>
                                      </p:cBhvr>
                                    </p:animEffect>
                                  </p:childTnLst>
                                </p:cTn>
                              </p:par>
                              <p:par>
                                <p:cTn id="62" presetID="22" presetClass="entr" presetSubtype="4" fill="hold" nodeType="withEffect">
                                  <p:stCondLst>
                                    <p:cond delay="0"/>
                                  </p:stCondLst>
                                  <p:childTnLst>
                                    <p:set>
                                      <p:cBhvr>
                                        <p:cTn id="63" dur="1" fill="hold">
                                          <p:stCondLst>
                                            <p:cond delay="0"/>
                                          </p:stCondLst>
                                        </p:cTn>
                                        <p:tgtEl>
                                          <p:spTgt spid="2">
                                            <p:txEl>
                                              <p:pRg st="17" end="17"/>
                                            </p:txEl>
                                          </p:spTgt>
                                        </p:tgtEl>
                                        <p:attrNameLst>
                                          <p:attrName>style.visibility</p:attrName>
                                        </p:attrNameLst>
                                      </p:cBhvr>
                                      <p:to>
                                        <p:strVal val="visible"/>
                                      </p:to>
                                    </p:set>
                                    <p:animEffect transition="in" filter="wipe(down)">
                                      <p:cBhvr>
                                        <p:cTn id="64"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8763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324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9848" y="2644170"/>
            <a:ext cx="8224303" cy="1569660"/>
          </a:xfrm>
          <a:prstGeom prst="rect">
            <a:avLst/>
          </a:prstGeom>
          <a:noFill/>
        </p:spPr>
        <p:txBody>
          <a:bodyPr wrap="none" rtlCol="0">
            <a:spAutoFit/>
          </a:bodyPr>
          <a:lstStyle/>
          <a:p>
            <a:r>
              <a:rPr lang="en-US" sz="9600" dirty="0" smtClean="0"/>
              <a:t>Bone Formation</a:t>
            </a:r>
            <a:endParaRPr lang="en-US" sz="9600" dirty="0"/>
          </a:p>
        </p:txBody>
      </p:sp>
    </p:spTree>
    <p:extLst>
      <p:ext uri="{BB962C8B-B14F-4D97-AF65-F5344CB8AC3E}">
        <p14:creationId xmlns:p14="http://schemas.microsoft.com/office/powerpoint/2010/main" val="1953508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228600"/>
            <a:ext cx="8610600" cy="369332"/>
          </a:xfrm>
          <a:prstGeom prst="rect">
            <a:avLst/>
          </a:prstGeom>
          <a:noFill/>
        </p:spPr>
        <p:txBody>
          <a:bodyPr wrap="square" rtlCol="0">
            <a:spAutoFit/>
          </a:bodyPr>
          <a:lstStyle/>
          <a:p>
            <a:endParaRPr lang="en-US" dirty="0"/>
          </a:p>
        </p:txBody>
      </p:sp>
      <p:sp>
        <p:nvSpPr>
          <p:cNvPr id="3" name="TextBox 2"/>
          <p:cNvSpPr txBox="1"/>
          <p:nvPr/>
        </p:nvSpPr>
        <p:spPr>
          <a:xfrm>
            <a:off x="228600" y="228600"/>
            <a:ext cx="8610600" cy="6063198"/>
          </a:xfrm>
          <a:prstGeom prst="rect">
            <a:avLst/>
          </a:prstGeom>
          <a:noFill/>
        </p:spPr>
        <p:txBody>
          <a:bodyPr wrap="square" rtlCol="0">
            <a:spAutoFit/>
          </a:bodyPr>
          <a:lstStyle/>
          <a:p>
            <a:pPr algn="ctr"/>
            <a:r>
              <a:rPr lang="en-US" sz="3200" dirty="0"/>
              <a:t>T</a:t>
            </a:r>
            <a:r>
              <a:rPr lang="en-US" sz="3200" dirty="0" smtClean="0"/>
              <a:t>ypes of bone cells include the following:</a:t>
            </a:r>
          </a:p>
          <a:p>
            <a:endParaRPr lang="en-US" sz="3200" dirty="0" smtClean="0"/>
          </a:p>
          <a:p>
            <a:pPr marL="457200" indent="-457200" algn="ctr">
              <a:buFont typeface="Arial" pitchFamily="34" charset="0"/>
              <a:buChar char="•"/>
            </a:pPr>
            <a:r>
              <a:rPr lang="en-US" sz="3200" b="1" dirty="0" smtClean="0"/>
              <a:t>Osteoblast</a:t>
            </a:r>
            <a:r>
              <a:rPr lang="en-US" sz="2800" dirty="0" smtClean="0"/>
              <a:t> -forms new bone tissue</a:t>
            </a:r>
          </a:p>
          <a:p>
            <a:pPr algn="ctr"/>
            <a:r>
              <a:rPr lang="en-US" sz="2800" dirty="0" smtClean="0"/>
              <a:t> </a:t>
            </a:r>
          </a:p>
          <a:p>
            <a:pPr marL="457200" indent="-457200" algn="ctr">
              <a:buFont typeface="Arial" pitchFamily="34" charset="0"/>
              <a:buChar char="•"/>
            </a:pPr>
            <a:r>
              <a:rPr lang="en-US" sz="3200" b="1" dirty="0" smtClean="0"/>
              <a:t>Osteoclast</a:t>
            </a:r>
            <a:r>
              <a:rPr lang="en-US" sz="2800" dirty="0" smtClean="0"/>
              <a:t>-- formed in bone marrow</a:t>
            </a:r>
          </a:p>
          <a:p>
            <a:pPr algn="ctr"/>
            <a:r>
              <a:rPr lang="en-US" sz="2800" dirty="0" smtClean="0"/>
              <a:t>		     -absorbs &amp; removes unwanted tissue</a:t>
            </a:r>
          </a:p>
          <a:p>
            <a:pPr algn="ctr"/>
            <a:endParaRPr lang="en-US" sz="2800" dirty="0" smtClean="0"/>
          </a:p>
          <a:p>
            <a:pPr marL="457200" indent="-457200" algn="ctr">
              <a:buFont typeface="Arial" pitchFamily="34" charset="0"/>
              <a:buChar char="•"/>
            </a:pPr>
            <a:r>
              <a:rPr lang="en-US" sz="3200" b="1" dirty="0" smtClean="0"/>
              <a:t>Osteocyte</a:t>
            </a:r>
            <a:r>
              <a:rPr lang="en-US" sz="2800" dirty="0" smtClean="0"/>
              <a:t> -maintain bone as living tissue</a:t>
            </a:r>
          </a:p>
          <a:p>
            <a:pPr algn="ctr"/>
            <a:endParaRPr lang="en-US" sz="2800" dirty="0" smtClean="0"/>
          </a:p>
          <a:p>
            <a:pPr marL="457200" indent="-457200" algn="ctr">
              <a:buFont typeface="Arial" pitchFamily="34" charset="0"/>
              <a:buChar char="•"/>
            </a:pPr>
            <a:r>
              <a:rPr lang="en-US" sz="3200" b="1" dirty="0" err="1" smtClean="0"/>
              <a:t>Hemapoietic</a:t>
            </a:r>
            <a:r>
              <a:rPr lang="en-US" sz="2800" dirty="0" smtClean="0"/>
              <a:t>--found in bone marrow</a:t>
            </a:r>
          </a:p>
          <a:p>
            <a:pPr algn="ctr"/>
            <a:r>
              <a:rPr lang="en-US" sz="2800" dirty="0" smtClean="0"/>
              <a:t>		     -produces RBC’s (erythrocytes)</a:t>
            </a:r>
          </a:p>
          <a:p>
            <a:endParaRPr lang="en-US" sz="2800" dirty="0" smtClean="0"/>
          </a:p>
          <a:p>
            <a:endParaRPr lang="en-US" sz="2800" dirty="0"/>
          </a:p>
        </p:txBody>
      </p:sp>
    </p:spTree>
    <p:extLst>
      <p:ext uri="{BB962C8B-B14F-4D97-AF65-F5344CB8AC3E}">
        <p14:creationId xmlns:p14="http://schemas.microsoft.com/office/powerpoint/2010/main" val="2454867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arn(inVertic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arn(inVertical)">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304800"/>
            <a:ext cx="8686800" cy="6247864"/>
          </a:xfrm>
          <a:prstGeom prst="rect">
            <a:avLst/>
          </a:prstGeom>
          <a:noFill/>
        </p:spPr>
        <p:txBody>
          <a:bodyPr wrap="square" rtlCol="0">
            <a:spAutoFit/>
          </a:bodyPr>
          <a:lstStyle/>
          <a:p>
            <a:pPr algn="ctr"/>
            <a:r>
              <a:rPr lang="en-US" sz="3600" b="1" u="sng" dirty="0" smtClean="0"/>
              <a:t>How are bones formed?</a:t>
            </a:r>
          </a:p>
          <a:p>
            <a:endParaRPr lang="en-US" dirty="0"/>
          </a:p>
          <a:p>
            <a:pPr marL="457200" indent="-457200">
              <a:buFont typeface="Wingdings" panose="05000000000000000000" pitchFamily="2" charset="2"/>
              <a:buChar char="Ø"/>
            </a:pPr>
            <a:r>
              <a:rPr lang="en-US" sz="4000" dirty="0" smtClean="0"/>
              <a:t>Embryo </a:t>
            </a:r>
            <a:r>
              <a:rPr lang="en-US" sz="4000" dirty="0"/>
              <a:t>skeleton starts as osteoblasts, then </a:t>
            </a:r>
            <a:r>
              <a:rPr lang="en-US" sz="4000" dirty="0" smtClean="0"/>
              <a:t>changes </a:t>
            </a:r>
            <a:r>
              <a:rPr lang="en-US" sz="4000" dirty="0"/>
              <a:t>to </a:t>
            </a:r>
            <a:r>
              <a:rPr lang="en-US" sz="4000" dirty="0" smtClean="0"/>
              <a:t>cartilage</a:t>
            </a:r>
          </a:p>
          <a:p>
            <a:pPr marL="457200" indent="-457200">
              <a:buFont typeface="Wingdings" panose="05000000000000000000" pitchFamily="2" charset="2"/>
              <a:buChar char="Ø"/>
            </a:pPr>
            <a:endParaRPr lang="en-US" sz="4000" dirty="0"/>
          </a:p>
          <a:p>
            <a:pPr marL="457200" indent="-457200">
              <a:buFont typeface="Wingdings" panose="05000000000000000000" pitchFamily="2" charset="2"/>
              <a:buChar char="Ø"/>
            </a:pPr>
            <a:r>
              <a:rPr lang="en-US" sz="4000" dirty="0" smtClean="0"/>
              <a:t>Ossification </a:t>
            </a:r>
            <a:r>
              <a:rPr lang="en-US" sz="4000" dirty="0"/>
              <a:t>(bone replaces cartilage) starts </a:t>
            </a:r>
            <a:r>
              <a:rPr lang="en-US" sz="4000" dirty="0" smtClean="0"/>
              <a:t>@ </a:t>
            </a:r>
            <a:r>
              <a:rPr lang="en-US" sz="4000" dirty="0"/>
              <a:t>8 </a:t>
            </a:r>
            <a:r>
              <a:rPr lang="en-US" sz="4000" dirty="0" err="1" smtClean="0"/>
              <a:t>wks</a:t>
            </a:r>
            <a:r>
              <a:rPr lang="en-US" sz="4000" dirty="0" smtClean="0"/>
              <a:t> (why infant bones are so pliable)</a:t>
            </a:r>
          </a:p>
          <a:p>
            <a:pPr marL="457200" indent="-457200">
              <a:buFont typeface="Wingdings" panose="05000000000000000000" pitchFamily="2" charset="2"/>
              <a:buChar char="Ø"/>
            </a:pPr>
            <a:endParaRPr lang="en-US" sz="4000" dirty="0"/>
          </a:p>
          <a:p>
            <a:pPr marL="457200" indent="-457200">
              <a:buFont typeface="Wingdings" panose="05000000000000000000" pitchFamily="2" charset="2"/>
              <a:buChar char="Ø"/>
            </a:pPr>
            <a:r>
              <a:rPr lang="en-US" sz="4000" i="1" dirty="0" smtClean="0"/>
              <a:t>Fontanel </a:t>
            </a:r>
            <a:r>
              <a:rPr lang="en-US" sz="4000" dirty="0"/>
              <a:t>– soft spot on baby’s head</a:t>
            </a:r>
          </a:p>
          <a:p>
            <a:r>
              <a:rPr lang="en-US" sz="2600" dirty="0"/>
              <a:t>	</a:t>
            </a:r>
            <a:endParaRPr lang="en-US" sz="2800" dirty="0"/>
          </a:p>
        </p:txBody>
      </p:sp>
    </p:spTree>
    <p:extLst>
      <p:ext uri="{BB962C8B-B14F-4D97-AF65-F5344CB8AC3E}">
        <p14:creationId xmlns:p14="http://schemas.microsoft.com/office/powerpoint/2010/main" val="1708044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down)">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87973"/>
            <a:ext cx="4648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287973"/>
            <a:ext cx="4495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47700" y="381000"/>
            <a:ext cx="7848600" cy="2554545"/>
          </a:xfrm>
          <a:prstGeom prst="rect">
            <a:avLst/>
          </a:prstGeom>
          <a:noFill/>
        </p:spPr>
        <p:txBody>
          <a:bodyPr wrap="square" rtlCol="0">
            <a:spAutoFit/>
          </a:bodyPr>
          <a:lstStyle/>
          <a:p>
            <a:pPr algn="ctr"/>
            <a:r>
              <a:rPr lang="en-US" sz="4000" b="1" u="sng" dirty="0" smtClean="0"/>
              <a:t>3 Fontanel Locations</a:t>
            </a:r>
            <a:r>
              <a:rPr lang="en-US" sz="4000" dirty="0" smtClean="0"/>
              <a:t>:</a:t>
            </a:r>
          </a:p>
          <a:p>
            <a:pPr marL="571500" indent="-571500" algn="ctr">
              <a:buFont typeface="Wingdings" panose="05000000000000000000" pitchFamily="2" charset="2"/>
              <a:buChar char="Ø"/>
            </a:pPr>
            <a:r>
              <a:rPr lang="en-US" sz="4000" dirty="0" smtClean="0"/>
              <a:t>Anterior </a:t>
            </a:r>
          </a:p>
          <a:p>
            <a:pPr marL="571500" indent="-571500" algn="ctr">
              <a:buFont typeface="Wingdings" panose="05000000000000000000" pitchFamily="2" charset="2"/>
              <a:buChar char="Ø"/>
            </a:pPr>
            <a:r>
              <a:rPr lang="en-US" sz="4000" dirty="0" smtClean="0"/>
              <a:t>Posterior</a:t>
            </a:r>
          </a:p>
          <a:p>
            <a:pPr marL="571500" indent="-571500" algn="ctr">
              <a:buFont typeface="Wingdings" panose="05000000000000000000" pitchFamily="2" charset="2"/>
              <a:buChar char="Ø"/>
            </a:pPr>
            <a:r>
              <a:rPr lang="en-US" sz="4000" dirty="0" smtClean="0"/>
              <a:t>Sphenoid</a:t>
            </a:r>
            <a:endParaRPr lang="en-US" sz="4000" dirty="0"/>
          </a:p>
        </p:txBody>
      </p:sp>
      <p:sp>
        <p:nvSpPr>
          <p:cNvPr id="3" name="Down Arrow 2"/>
          <p:cNvSpPr/>
          <p:nvPr/>
        </p:nvSpPr>
        <p:spPr>
          <a:xfrm>
            <a:off x="2743200" y="2209800"/>
            <a:ext cx="484632" cy="1435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210288">
            <a:off x="7552782" y="4751895"/>
            <a:ext cx="54927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47674">
            <a:off x="946629" y="3995779"/>
            <a:ext cx="54927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46390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9436" y="1828799"/>
            <a:ext cx="8534400" cy="1323439"/>
          </a:xfrm>
          <a:prstGeom prst="rect">
            <a:avLst/>
          </a:prstGeom>
          <a:noFill/>
        </p:spPr>
        <p:txBody>
          <a:bodyPr wrap="square" rtlCol="0">
            <a:spAutoFit/>
          </a:bodyPr>
          <a:lstStyle/>
          <a:p>
            <a:pPr algn="ctr"/>
            <a:r>
              <a:rPr lang="en-US" sz="8000" dirty="0" smtClean="0"/>
              <a:t>Types of Bones</a:t>
            </a:r>
            <a:endParaRPr lang="en-US" sz="8000" dirty="0"/>
          </a:p>
        </p:txBody>
      </p:sp>
    </p:spTree>
    <p:extLst>
      <p:ext uri="{BB962C8B-B14F-4D97-AF65-F5344CB8AC3E}">
        <p14:creationId xmlns:p14="http://schemas.microsoft.com/office/powerpoint/2010/main" val="398330289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05922" y="0"/>
            <a:ext cx="5603918" cy="6863417"/>
          </a:xfrm>
          <a:prstGeom prst="rect">
            <a:avLst/>
          </a:prstGeom>
          <a:noFill/>
        </p:spPr>
        <p:txBody>
          <a:bodyPr wrap="square" rtlCol="0">
            <a:spAutoFit/>
          </a:bodyPr>
          <a:lstStyle/>
          <a:p>
            <a:r>
              <a:rPr lang="en-US" sz="4400" b="1" u="sng" dirty="0" smtClean="0"/>
              <a:t>Long Bones </a:t>
            </a:r>
            <a:r>
              <a:rPr lang="en-US" sz="4400" dirty="0" smtClean="0"/>
              <a:t>–</a:t>
            </a:r>
          </a:p>
          <a:p>
            <a:r>
              <a:rPr lang="en-US" sz="4400" dirty="0" smtClean="0"/>
              <a:t>arms &amp; legs</a:t>
            </a:r>
          </a:p>
          <a:p>
            <a:endParaRPr lang="en-US" sz="4400" dirty="0" smtClean="0"/>
          </a:p>
          <a:p>
            <a:r>
              <a:rPr lang="en-US" sz="4400" b="1" u="sng" dirty="0" smtClean="0"/>
              <a:t>Flat Bones </a:t>
            </a:r>
            <a:r>
              <a:rPr lang="en-US" sz="4400" dirty="0" smtClean="0"/>
              <a:t>–</a:t>
            </a:r>
          </a:p>
          <a:p>
            <a:r>
              <a:rPr lang="en-US" sz="4400" dirty="0" smtClean="0"/>
              <a:t>skull &amp; ribs</a:t>
            </a:r>
          </a:p>
          <a:p>
            <a:endParaRPr lang="en-US" sz="4400" dirty="0" smtClean="0"/>
          </a:p>
          <a:p>
            <a:r>
              <a:rPr lang="en-US" sz="4400" b="1" u="sng" dirty="0" smtClean="0"/>
              <a:t>Irregular Bones </a:t>
            </a:r>
            <a:r>
              <a:rPr lang="en-US" sz="4400" dirty="0" smtClean="0"/>
              <a:t>– spinal column</a:t>
            </a:r>
          </a:p>
          <a:p>
            <a:endParaRPr lang="en-US" sz="4400" dirty="0" smtClean="0"/>
          </a:p>
          <a:p>
            <a:r>
              <a:rPr lang="en-US" sz="4400" b="1" u="sng" dirty="0" smtClean="0"/>
              <a:t>Short Bones </a:t>
            </a:r>
            <a:r>
              <a:rPr lang="en-US" sz="4400" dirty="0" smtClean="0"/>
              <a:t>- wrist</a:t>
            </a:r>
            <a:endParaRPr lang="en-US" sz="4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09" y="2114996"/>
            <a:ext cx="3249613" cy="432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94553" y="608810"/>
            <a:ext cx="2815964"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Types</a:t>
            </a:r>
            <a:endParaRPr lang="en-U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155040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wipe(down)">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52400"/>
            <a:ext cx="8915400" cy="6432530"/>
          </a:xfrm>
          <a:prstGeom prst="rect">
            <a:avLst/>
          </a:prstGeom>
          <a:noFill/>
        </p:spPr>
        <p:txBody>
          <a:bodyPr wrap="square" rtlCol="0">
            <a:spAutoFit/>
          </a:bodyPr>
          <a:lstStyle/>
          <a:p>
            <a:pPr algn="ctr"/>
            <a:r>
              <a:rPr lang="en-US" sz="3600" b="1" u="sng" dirty="0" smtClean="0"/>
              <a:t>-Structures of the Long Bone-</a:t>
            </a:r>
          </a:p>
          <a:p>
            <a:pPr algn="ctr"/>
            <a:r>
              <a:rPr lang="en-US" sz="4000" b="1" u="sng" dirty="0" smtClean="0"/>
              <a:t>Diaphysis</a:t>
            </a:r>
            <a:r>
              <a:rPr lang="en-US" sz="3600" dirty="0" smtClean="0"/>
              <a:t> –shaft, hollow.  Makes long bone strong, hard, &amp; light. </a:t>
            </a:r>
          </a:p>
          <a:p>
            <a:pPr algn="ctr"/>
            <a:endParaRPr lang="en-US" sz="3600" dirty="0" smtClean="0"/>
          </a:p>
          <a:p>
            <a:pPr algn="ctr"/>
            <a:r>
              <a:rPr lang="en-US" sz="4000" b="1" u="sng" dirty="0" smtClean="0"/>
              <a:t>Epiphysis</a:t>
            </a:r>
            <a:r>
              <a:rPr lang="en-US" sz="3600" dirty="0" smtClean="0"/>
              <a:t> – Ends </a:t>
            </a:r>
          </a:p>
          <a:p>
            <a:pPr algn="ctr"/>
            <a:endParaRPr lang="en-US" sz="3600" dirty="0" smtClean="0"/>
          </a:p>
          <a:p>
            <a:pPr algn="ctr"/>
            <a:r>
              <a:rPr lang="en-US" sz="4000" b="1" u="sng" dirty="0" smtClean="0"/>
              <a:t>Medullary Canal </a:t>
            </a:r>
            <a:r>
              <a:rPr lang="en-US" sz="3600" dirty="0" smtClean="0"/>
              <a:t>– Center of shaft. Filled with yellow bone marrow . </a:t>
            </a:r>
            <a:r>
              <a:rPr lang="en-US" sz="3600" dirty="0"/>
              <a:t>F</a:t>
            </a:r>
            <a:r>
              <a:rPr lang="en-US" sz="3600" dirty="0" smtClean="0"/>
              <a:t>at storage center.</a:t>
            </a:r>
          </a:p>
          <a:p>
            <a:pPr algn="ctr"/>
            <a:r>
              <a:rPr lang="en-US" sz="3600" dirty="0" smtClean="0"/>
              <a:t> </a:t>
            </a:r>
          </a:p>
          <a:p>
            <a:pPr algn="ctr"/>
            <a:r>
              <a:rPr lang="en-US" sz="4000" b="1" u="sng" dirty="0" err="1" smtClean="0"/>
              <a:t>Endosteum</a:t>
            </a:r>
            <a:r>
              <a:rPr lang="en-US" sz="3600" dirty="0" smtClean="0"/>
              <a:t> – Lining of marrow canal. Keeps cavity intact. </a:t>
            </a:r>
          </a:p>
        </p:txBody>
      </p:sp>
    </p:spTree>
    <p:extLst>
      <p:ext uri="{BB962C8B-B14F-4D97-AF65-F5344CB8AC3E}">
        <p14:creationId xmlns:p14="http://schemas.microsoft.com/office/powerpoint/2010/main" val="2971085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764</Words>
  <Application>Microsoft Office PowerPoint</Application>
  <PresentationFormat>On-screen Show (4:3)</PresentationFormat>
  <Paragraphs>241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CTE</dc:creator>
  <cp:lastModifiedBy>CTE</cp:lastModifiedBy>
  <cp:revision>53</cp:revision>
  <dcterms:created xsi:type="dcterms:W3CDTF">2013-01-30T00:16:48Z</dcterms:created>
  <dcterms:modified xsi:type="dcterms:W3CDTF">2016-09-08T17:39:55Z</dcterms:modified>
</cp:coreProperties>
</file>