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9" r:id="rId12"/>
    <p:sldId id="270" r:id="rId13"/>
    <p:sldId id="271" r:id="rId14"/>
    <p:sldId id="265"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p:cViewPr varScale="1">
        <p:scale>
          <a:sx n="82" d="100"/>
          <a:sy n="82" d="100"/>
        </p:scale>
        <p:origin x="-10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AE6DAA-5B45-4ECB-A45D-135F11B482BF}"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127068928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E6DAA-5B45-4ECB-A45D-135F11B482BF}"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291935301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E6DAA-5B45-4ECB-A45D-135F11B482BF}"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98124653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E6DAA-5B45-4ECB-A45D-135F11B482BF}"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12645607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E6DAA-5B45-4ECB-A45D-135F11B482BF}"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233528374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E6DAA-5B45-4ECB-A45D-135F11B482BF}"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36708864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E6DAA-5B45-4ECB-A45D-135F11B482BF}" type="datetimeFigureOut">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79781531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E6DAA-5B45-4ECB-A45D-135F11B482BF}" type="datetimeFigureOut">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401041728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E6DAA-5B45-4ECB-A45D-135F11B482BF}" type="datetimeFigureOut">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23160036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E6DAA-5B45-4ECB-A45D-135F11B482BF}"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8772744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E6DAA-5B45-4ECB-A45D-135F11B482BF}"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C6B79-3784-4B24-B390-6EAE7784FA68}" type="slidenum">
              <a:rPr lang="en-US" smtClean="0"/>
              <a:t>‹#›</a:t>
            </a:fld>
            <a:endParaRPr lang="en-US"/>
          </a:p>
        </p:txBody>
      </p:sp>
    </p:spTree>
    <p:extLst>
      <p:ext uri="{BB962C8B-B14F-4D97-AF65-F5344CB8AC3E}">
        <p14:creationId xmlns:p14="http://schemas.microsoft.com/office/powerpoint/2010/main" val="42254112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E6DAA-5B45-4ECB-A45D-135F11B482BF}" type="datetimeFigureOut">
              <a:rPr lang="en-US" smtClean="0"/>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C6B79-3784-4B24-B390-6EAE7784FA68}" type="slidenum">
              <a:rPr lang="en-US" smtClean="0"/>
              <a:t>‹#›</a:t>
            </a:fld>
            <a:endParaRPr lang="en-US"/>
          </a:p>
        </p:txBody>
      </p:sp>
    </p:spTree>
    <p:extLst>
      <p:ext uri="{BB962C8B-B14F-4D97-AF65-F5344CB8AC3E}">
        <p14:creationId xmlns:p14="http://schemas.microsoft.com/office/powerpoint/2010/main" val="380589944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6" y="1720840"/>
            <a:ext cx="3124200" cy="34163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HS1  Section 8</a:t>
            </a:r>
          </a:p>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Nervous system</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715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173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Central Nervous System</a:t>
            </a:r>
            <a:br>
              <a:rPr lang="en-US" dirty="0" smtClean="0"/>
            </a:br>
            <a:r>
              <a:rPr lang="en-US" dirty="0" smtClean="0"/>
              <a:t>Brain</a:t>
            </a:r>
            <a:endParaRPr lang="en-US" dirty="0"/>
          </a:p>
        </p:txBody>
      </p:sp>
      <p:sp>
        <p:nvSpPr>
          <p:cNvPr id="3" name="Content Placeholder 2"/>
          <p:cNvSpPr>
            <a:spLocks noGrp="1"/>
          </p:cNvSpPr>
          <p:nvPr>
            <p:ph idx="1"/>
          </p:nvPr>
        </p:nvSpPr>
        <p:spPr>
          <a:xfrm>
            <a:off x="457200" y="1066800"/>
            <a:ext cx="8229600" cy="5715000"/>
          </a:xfrm>
        </p:spPr>
        <p:txBody>
          <a:bodyPr>
            <a:normAutofit/>
          </a:bodyPr>
          <a:lstStyle/>
          <a:p>
            <a:pPr marL="0" indent="0" algn="ctr">
              <a:buNone/>
            </a:pPr>
            <a:r>
              <a:rPr lang="en-US" dirty="0"/>
              <a:t>Ventricles of the Brain</a:t>
            </a:r>
          </a:p>
          <a:p>
            <a:r>
              <a:rPr lang="en-US" dirty="0"/>
              <a:t>Brain contains four cavities filled with </a:t>
            </a:r>
            <a:r>
              <a:rPr lang="en-US" dirty="0" smtClean="0"/>
              <a:t>cerebrospinal fluid </a:t>
            </a:r>
            <a:r>
              <a:rPr lang="en-US" dirty="0"/>
              <a:t>called CEREBRAL VENTRICLES.</a:t>
            </a:r>
          </a:p>
          <a:p>
            <a:pPr marL="0" indent="0">
              <a:buNone/>
            </a:pPr>
            <a:r>
              <a:rPr lang="en-US" dirty="0"/>
              <a:t>• Right and left lateral ventricles</a:t>
            </a:r>
          </a:p>
          <a:p>
            <a:pPr marL="0" indent="0">
              <a:buNone/>
            </a:pPr>
            <a:r>
              <a:rPr lang="en-US" dirty="0"/>
              <a:t>• Third ventricle – behind and below the lateral</a:t>
            </a:r>
          </a:p>
          <a:p>
            <a:pPr marL="0" indent="0">
              <a:buNone/>
            </a:pPr>
            <a:r>
              <a:rPr lang="en-US" dirty="0"/>
              <a:t>ventricles</a:t>
            </a:r>
          </a:p>
          <a:p>
            <a:pPr marL="0" indent="0">
              <a:buNone/>
            </a:pPr>
            <a:r>
              <a:rPr lang="en-US" dirty="0"/>
              <a:t>• Fourth ventricle is below the 3rd, in front of </a:t>
            </a:r>
            <a:r>
              <a:rPr lang="en-US" dirty="0" smtClean="0"/>
              <a:t>the cerebellum </a:t>
            </a:r>
            <a:r>
              <a:rPr lang="en-US" dirty="0"/>
              <a:t>and behind the pons and </a:t>
            </a:r>
            <a:r>
              <a:rPr lang="en-US" dirty="0" smtClean="0"/>
              <a:t>medulla oblongata</a:t>
            </a:r>
            <a:endParaRPr lang="en-US" dirty="0"/>
          </a:p>
        </p:txBody>
      </p:sp>
    </p:spTree>
    <p:extLst>
      <p:ext uri="{BB962C8B-B14F-4D97-AF65-F5344CB8AC3E}">
        <p14:creationId xmlns:p14="http://schemas.microsoft.com/office/powerpoint/2010/main" val="54668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09800"/>
          </a:xfrm>
        </p:spPr>
        <p:txBody>
          <a:bodyPr>
            <a:normAutofit fontScale="90000"/>
          </a:bodyPr>
          <a:lstStyle/>
          <a:p>
            <a:r>
              <a:rPr lang="en-US" dirty="0" smtClean="0"/>
              <a:t>Central Nervous System </a:t>
            </a:r>
            <a:br>
              <a:rPr lang="en-US" dirty="0" smtClean="0"/>
            </a:br>
            <a:r>
              <a:rPr lang="en-US" dirty="0" smtClean="0"/>
              <a:t>Functions of the Brain</a:t>
            </a:r>
            <a:br>
              <a:rPr lang="en-US" dirty="0" smtClean="0"/>
            </a:br>
            <a:r>
              <a:rPr lang="en-US" i="1" u="sng" dirty="0" smtClean="0"/>
              <a:t>Cerebrum</a:t>
            </a:r>
            <a:r>
              <a:rPr lang="en-US" dirty="0" smtClean="0"/>
              <a:t/>
            </a:r>
            <a:br>
              <a:rPr lang="en-US" dirty="0" smtClean="0"/>
            </a:br>
            <a:endParaRPr lang="en-US" dirty="0"/>
          </a:p>
        </p:txBody>
      </p:sp>
      <p:sp>
        <p:nvSpPr>
          <p:cNvPr id="3" name="Content Placeholder 2"/>
          <p:cNvSpPr>
            <a:spLocks noGrp="1"/>
          </p:cNvSpPr>
          <p:nvPr>
            <p:ph idx="1"/>
          </p:nvPr>
        </p:nvSpPr>
        <p:spPr>
          <a:xfrm>
            <a:off x="152400" y="1752600"/>
            <a:ext cx="8839200" cy="5486400"/>
          </a:xfrm>
        </p:spPr>
        <p:txBody>
          <a:bodyPr/>
          <a:lstStyle/>
          <a:p>
            <a:pPr marL="0" indent="0">
              <a:buNone/>
            </a:pPr>
            <a:r>
              <a:rPr lang="en-US" dirty="0" smtClean="0"/>
              <a:t>	</a:t>
            </a:r>
            <a:r>
              <a:rPr lang="en-US" b="1" u="sng" dirty="0" smtClean="0"/>
              <a:t>Cerebral cortex: </a:t>
            </a:r>
            <a:r>
              <a:rPr lang="en-US" dirty="0"/>
              <a:t>Conscious thought, </a:t>
            </a:r>
            <a:r>
              <a:rPr lang="en-US" dirty="0" smtClean="0"/>
              <a:t>judgment, 	memory</a:t>
            </a:r>
            <a:r>
              <a:rPr lang="en-US" dirty="0"/>
              <a:t>, reasoning, and will power</a:t>
            </a:r>
            <a:r>
              <a:rPr lang="en-US" dirty="0" smtClean="0"/>
              <a:t>.</a:t>
            </a:r>
          </a:p>
          <a:p>
            <a:pPr marL="0" indent="0">
              <a:buNone/>
            </a:pPr>
            <a:r>
              <a:rPr lang="en-US" dirty="0"/>
              <a:t>	</a:t>
            </a:r>
            <a:r>
              <a:rPr lang="en-US" b="1" u="sng" dirty="0" smtClean="0"/>
              <a:t>Frontal Lobe:  </a:t>
            </a:r>
            <a:r>
              <a:rPr lang="en-US" dirty="0" smtClean="0"/>
              <a:t>Motor functions, voluntary 	muscles, speech, Right side = left side of body, 	Left side = right side of body. </a:t>
            </a:r>
          </a:p>
          <a:p>
            <a:pPr marL="0" indent="0">
              <a:buNone/>
            </a:pPr>
            <a:r>
              <a:rPr lang="en-US" dirty="0"/>
              <a:t>	</a:t>
            </a:r>
            <a:r>
              <a:rPr lang="en-US" b="1" u="sng" dirty="0" smtClean="0"/>
              <a:t>Parietal Lobe: </a:t>
            </a:r>
            <a:r>
              <a:rPr lang="en-US" dirty="0" smtClean="0"/>
              <a:t>Pain, touch, heat, cold, as well 	as determines distances, sizes, &amp; shapes.</a:t>
            </a:r>
          </a:p>
          <a:p>
            <a:pPr marL="0" indent="0">
              <a:buNone/>
            </a:pPr>
            <a:r>
              <a:rPr lang="en-US" dirty="0"/>
              <a:t>	</a:t>
            </a:r>
            <a:r>
              <a:rPr lang="en-US" b="1" u="sng" dirty="0" smtClean="0"/>
              <a:t>Occipital Lobe: </a:t>
            </a:r>
            <a:r>
              <a:rPr lang="en-US" dirty="0" smtClean="0"/>
              <a:t>Controls Eyesight</a:t>
            </a:r>
          </a:p>
          <a:p>
            <a:pPr marL="0" indent="0">
              <a:buNone/>
            </a:pPr>
            <a:r>
              <a:rPr lang="en-US" b="1" dirty="0"/>
              <a:t>	</a:t>
            </a:r>
            <a:r>
              <a:rPr lang="en-US" b="1" u="sng" dirty="0" smtClean="0"/>
              <a:t>Temporal Lobe: </a:t>
            </a:r>
            <a:r>
              <a:rPr lang="en-US" dirty="0" smtClean="0"/>
              <a:t>Hearing &amp; Smell </a:t>
            </a:r>
          </a:p>
          <a:p>
            <a:pPr marL="0" indent="0">
              <a:buNone/>
            </a:pPr>
            <a:r>
              <a:rPr lang="en-US" dirty="0" smtClean="0"/>
              <a:t>	</a:t>
            </a:r>
            <a:endParaRPr lang="en-US" dirty="0"/>
          </a:p>
        </p:txBody>
      </p:sp>
    </p:spTree>
    <p:extLst>
      <p:ext uri="{BB962C8B-B14F-4D97-AF65-F5344CB8AC3E}">
        <p14:creationId xmlns:p14="http://schemas.microsoft.com/office/powerpoint/2010/main" val="1484908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 Nervous System </a:t>
            </a:r>
            <a:br>
              <a:rPr lang="en-US" dirty="0"/>
            </a:br>
            <a:r>
              <a:rPr lang="en-US" dirty="0"/>
              <a:t>Functions of the Brain</a:t>
            </a:r>
            <a:br>
              <a:rPr lang="en-US" dirty="0"/>
            </a:br>
            <a:r>
              <a:rPr lang="en-US" i="1" u="sng" dirty="0" smtClean="0"/>
              <a:t>Cerebellum</a:t>
            </a:r>
            <a:endParaRPr lang="en-US" i="1" u="sng" dirty="0"/>
          </a:p>
        </p:txBody>
      </p:sp>
      <p:sp>
        <p:nvSpPr>
          <p:cNvPr id="3" name="Content Placeholder 2"/>
          <p:cNvSpPr>
            <a:spLocks noGrp="1"/>
          </p:cNvSpPr>
          <p:nvPr>
            <p:ph idx="1"/>
          </p:nvPr>
        </p:nvSpPr>
        <p:spPr>
          <a:xfrm>
            <a:off x="457200" y="2057400"/>
            <a:ext cx="8229600" cy="4495800"/>
          </a:xfrm>
        </p:spPr>
        <p:txBody>
          <a:bodyPr/>
          <a:lstStyle/>
          <a:p>
            <a:r>
              <a:rPr lang="en-US" dirty="0" smtClean="0"/>
              <a:t>Controls all body functions that have to do with skeletal muscles</a:t>
            </a:r>
          </a:p>
          <a:p>
            <a:pPr marL="0" indent="0">
              <a:buNone/>
            </a:pPr>
            <a:r>
              <a:rPr lang="en-US" dirty="0"/>
              <a:t>	</a:t>
            </a:r>
            <a:r>
              <a:rPr lang="en-US" dirty="0" smtClean="0"/>
              <a:t>-Maintenance of balance</a:t>
            </a:r>
          </a:p>
          <a:p>
            <a:pPr marL="0" indent="0">
              <a:buNone/>
            </a:pPr>
            <a:r>
              <a:rPr lang="en-US" dirty="0"/>
              <a:t>	</a:t>
            </a:r>
            <a:r>
              <a:rPr lang="en-US" dirty="0" smtClean="0"/>
              <a:t>-Maintenance of muscle tone</a:t>
            </a:r>
          </a:p>
          <a:p>
            <a:pPr marL="0" indent="0">
              <a:buNone/>
            </a:pPr>
            <a:r>
              <a:rPr lang="en-US" dirty="0"/>
              <a:t>	</a:t>
            </a:r>
            <a:r>
              <a:rPr lang="en-US" dirty="0" smtClean="0"/>
              <a:t>-Coordination of muscle movements</a:t>
            </a:r>
          </a:p>
        </p:txBody>
      </p:sp>
    </p:spTree>
    <p:extLst>
      <p:ext uri="{BB962C8B-B14F-4D97-AF65-F5344CB8AC3E}">
        <p14:creationId xmlns:p14="http://schemas.microsoft.com/office/powerpoint/2010/main" val="2475105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 Nervous System </a:t>
            </a:r>
            <a:br>
              <a:rPr lang="en-US" dirty="0"/>
            </a:br>
            <a:r>
              <a:rPr lang="en-US" dirty="0"/>
              <a:t>Functions of the Brain</a:t>
            </a:r>
            <a:br>
              <a:rPr lang="en-US" dirty="0"/>
            </a:br>
            <a:r>
              <a:rPr lang="en-US" i="1" u="sng" dirty="0" err="1" smtClean="0"/>
              <a:t>Brain</a:t>
            </a:r>
            <a:r>
              <a:rPr lang="en-US" i="1" u="sng" dirty="0" smtClean="0"/>
              <a:t> Stem</a:t>
            </a:r>
            <a:endParaRPr lang="en-US" i="1" u="sng" dirty="0"/>
          </a:p>
        </p:txBody>
      </p:sp>
      <p:sp>
        <p:nvSpPr>
          <p:cNvPr id="3" name="Content Placeholder 2"/>
          <p:cNvSpPr>
            <a:spLocks noGrp="1"/>
          </p:cNvSpPr>
          <p:nvPr>
            <p:ph idx="1"/>
          </p:nvPr>
        </p:nvSpPr>
        <p:spPr>
          <a:xfrm>
            <a:off x="457200" y="1752600"/>
            <a:ext cx="8229600" cy="4373563"/>
          </a:xfrm>
        </p:spPr>
        <p:txBody>
          <a:bodyPr>
            <a:normAutofit fontScale="85000" lnSpcReduction="10000"/>
          </a:bodyPr>
          <a:lstStyle/>
          <a:p>
            <a:pPr marL="0" indent="0" algn="ctr">
              <a:buNone/>
            </a:pPr>
            <a:r>
              <a:rPr lang="en-US" dirty="0" smtClean="0"/>
              <a:t>Provides pathway for messages going to the cerebrum and messages coming back from the cerebrum. </a:t>
            </a:r>
          </a:p>
          <a:p>
            <a:r>
              <a:rPr lang="en-US" b="1" u="sng" dirty="0" smtClean="0"/>
              <a:t>Midbrain:   </a:t>
            </a:r>
            <a:r>
              <a:rPr lang="en-US" dirty="0" smtClean="0"/>
              <a:t>Contains the nuclei for reflex centers involved with vision and hearing</a:t>
            </a:r>
          </a:p>
          <a:p>
            <a:r>
              <a:rPr lang="en-US" b="1" u="sng" dirty="0" smtClean="0"/>
              <a:t>Pons: </a:t>
            </a:r>
            <a:r>
              <a:rPr lang="en-US" dirty="0" smtClean="0"/>
              <a:t>2 way conductive pathway for nerve impulses between the cerebrum, cerebellum and other areas of the nervous system. </a:t>
            </a:r>
          </a:p>
          <a:p>
            <a:r>
              <a:rPr lang="en-US" b="1" u="sng" dirty="0" smtClean="0"/>
              <a:t>Medulla:  </a:t>
            </a:r>
            <a:r>
              <a:rPr lang="en-US" dirty="0" smtClean="0"/>
              <a:t>Contains nuclei for vital functions such as heart rate, rate/depth of respiration, blood pressure, swallowing/vomiting. </a:t>
            </a:r>
            <a:endParaRPr lang="en-US" dirty="0"/>
          </a:p>
        </p:txBody>
      </p:sp>
    </p:spTree>
    <p:extLst>
      <p:ext uri="{BB962C8B-B14F-4D97-AF65-F5344CB8AC3E}">
        <p14:creationId xmlns:p14="http://schemas.microsoft.com/office/powerpoint/2010/main" val="487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Nervous System</a:t>
            </a:r>
            <a:br>
              <a:rPr lang="en-US" dirty="0" smtClean="0"/>
            </a:br>
            <a:r>
              <a:rPr lang="en-US" dirty="0" smtClean="0"/>
              <a:t>Spinal Cord</a:t>
            </a:r>
            <a:endParaRPr lang="en-US" dirty="0"/>
          </a:p>
        </p:txBody>
      </p:sp>
      <p:sp>
        <p:nvSpPr>
          <p:cNvPr id="3" name="Content Placeholder 2"/>
          <p:cNvSpPr>
            <a:spLocks noGrp="1"/>
          </p:cNvSpPr>
          <p:nvPr>
            <p:ph idx="1"/>
          </p:nvPr>
        </p:nvSpPr>
        <p:spPr>
          <a:xfrm>
            <a:off x="381000" y="1371600"/>
            <a:ext cx="5638800" cy="5334000"/>
          </a:xfrm>
        </p:spPr>
        <p:txBody>
          <a:bodyPr>
            <a:normAutofit lnSpcReduction="10000"/>
          </a:bodyPr>
          <a:lstStyle/>
          <a:p>
            <a:pPr marL="0" indent="0">
              <a:buNone/>
            </a:pPr>
            <a:r>
              <a:rPr lang="en-US" dirty="0" smtClean="0"/>
              <a:t>• </a:t>
            </a:r>
            <a:r>
              <a:rPr lang="en-US" dirty="0"/>
              <a:t>Begins at foramen </a:t>
            </a:r>
            <a:r>
              <a:rPr lang="en-US" dirty="0" smtClean="0"/>
              <a:t>magnum of the occipital bone and </a:t>
            </a:r>
            <a:r>
              <a:rPr lang="en-US" dirty="0"/>
              <a:t>continues down to </a:t>
            </a:r>
            <a:r>
              <a:rPr lang="en-US" dirty="0" smtClean="0"/>
              <a:t>2</a:t>
            </a:r>
            <a:r>
              <a:rPr lang="en-US" baseline="30000" dirty="0" smtClean="0"/>
              <a:t>nd</a:t>
            </a:r>
            <a:r>
              <a:rPr lang="en-US" dirty="0" smtClean="0"/>
              <a:t> lumbar </a:t>
            </a:r>
            <a:r>
              <a:rPr lang="en-US" dirty="0"/>
              <a:t>vertebrae</a:t>
            </a:r>
          </a:p>
          <a:p>
            <a:pPr marL="0" indent="0">
              <a:buNone/>
            </a:pPr>
            <a:r>
              <a:rPr lang="en-US" dirty="0"/>
              <a:t>• White and soft, in spinal canal</a:t>
            </a:r>
          </a:p>
          <a:p>
            <a:pPr marL="0" indent="0">
              <a:buNone/>
            </a:pPr>
            <a:r>
              <a:rPr lang="en-US" dirty="0"/>
              <a:t>• Surrounded by </a:t>
            </a:r>
            <a:r>
              <a:rPr lang="en-US" dirty="0" smtClean="0"/>
              <a:t>cerebrospinal fluid</a:t>
            </a:r>
            <a:endParaRPr lang="en-US" dirty="0"/>
          </a:p>
          <a:p>
            <a:pPr marL="0" indent="0">
              <a:buNone/>
            </a:pPr>
            <a:r>
              <a:rPr lang="en-US" dirty="0"/>
              <a:t>• Functions as:</a:t>
            </a:r>
          </a:p>
          <a:p>
            <a:pPr marL="0" indent="0">
              <a:buNone/>
            </a:pPr>
            <a:r>
              <a:rPr lang="en-US" dirty="0"/>
              <a:t>1. Reflex center</a:t>
            </a:r>
          </a:p>
          <a:p>
            <a:pPr marL="0" indent="0">
              <a:buNone/>
            </a:pPr>
            <a:r>
              <a:rPr lang="en-US" dirty="0"/>
              <a:t>2. Conduction pathway to </a:t>
            </a:r>
            <a:r>
              <a:rPr lang="en-US" dirty="0" smtClean="0"/>
              <a:t>and from </a:t>
            </a:r>
            <a:r>
              <a:rPr lang="en-US" dirty="0"/>
              <a:t>the brain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399" y="1143000"/>
            <a:ext cx="302527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556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Nervous system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885968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Peripheral Nervous System</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Includes all the nerves of the body and ganglia (groups of cell bodies)</a:t>
            </a:r>
          </a:p>
          <a:p>
            <a:r>
              <a:rPr lang="en-US" dirty="0" smtClean="0"/>
              <a:t>Connects the central nervous system to the various body structures</a:t>
            </a:r>
          </a:p>
          <a:p>
            <a:pPr marL="0" indent="0">
              <a:buNone/>
            </a:pPr>
            <a:endParaRPr lang="en-US" dirty="0"/>
          </a:p>
          <a:p>
            <a:pPr marL="0" indent="0">
              <a:buNone/>
            </a:pPr>
            <a:r>
              <a:rPr lang="en-US" dirty="0" smtClean="0"/>
              <a:t>Functions:</a:t>
            </a:r>
          </a:p>
          <a:p>
            <a:r>
              <a:rPr lang="en-US" dirty="0" smtClean="0"/>
              <a:t>Controls the involuntary activities of the body</a:t>
            </a:r>
          </a:p>
          <a:p>
            <a:r>
              <a:rPr lang="en-US" dirty="0" smtClean="0"/>
              <a:t>Reflex center of the body</a:t>
            </a:r>
            <a:endParaRPr lang="en-US" dirty="0"/>
          </a:p>
        </p:txBody>
      </p:sp>
    </p:spTree>
    <p:extLst>
      <p:ext uri="{BB962C8B-B14F-4D97-AF65-F5344CB8AC3E}">
        <p14:creationId xmlns:p14="http://schemas.microsoft.com/office/powerpoint/2010/main" val="365421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Peripheral Nervous System</a:t>
            </a:r>
            <a:br>
              <a:rPr lang="en-US" dirty="0" smtClean="0"/>
            </a:br>
            <a:r>
              <a:rPr lang="en-US" dirty="0" smtClean="0"/>
              <a:t>2 Types of Nerves</a:t>
            </a:r>
            <a:endParaRPr lang="en-US" dirty="0"/>
          </a:p>
        </p:txBody>
      </p:sp>
      <p:sp>
        <p:nvSpPr>
          <p:cNvPr id="3" name="Content Placeholder 2"/>
          <p:cNvSpPr>
            <a:spLocks noGrp="1"/>
          </p:cNvSpPr>
          <p:nvPr>
            <p:ph idx="1"/>
          </p:nvPr>
        </p:nvSpPr>
        <p:spPr/>
        <p:txBody>
          <a:bodyPr numCol="2">
            <a:normAutofit/>
          </a:bodyPr>
          <a:lstStyle/>
          <a:p>
            <a:pPr algn="ctr"/>
            <a:r>
              <a:rPr lang="en-US" b="1" u="sng" dirty="0" smtClean="0"/>
              <a:t>Cranial</a:t>
            </a:r>
            <a:r>
              <a:rPr lang="en-US" dirty="0" smtClean="0"/>
              <a:t/>
            </a:r>
            <a:br>
              <a:rPr lang="en-US" dirty="0" smtClean="0"/>
            </a:br>
            <a:r>
              <a:rPr lang="en-US" dirty="0" smtClean="0"/>
              <a:t>12 pairs that begin in the brain</a:t>
            </a:r>
          </a:p>
          <a:p>
            <a:pPr marL="0" indent="0">
              <a:buNone/>
            </a:pPr>
            <a:r>
              <a:rPr lang="en-US" dirty="0" smtClean="0"/>
              <a:t>    Designated by number and name</a:t>
            </a:r>
          </a:p>
          <a:p>
            <a:endParaRPr lang="en-US" dirty="0" smtClean="0"/>
          </a:p>
          <a:p>
            <a:endParaRPr lang="en-US" dirty="0"/>
          </a:p>
          <a:p>
            <a:endParaRPr lang="en-US" dirty="0" smtClean="0"/>
          </a:p>
          <a:p>
            <a:pPr algn="ctr"/>
            <a:r>
              <a:rPr lang="en-US" b="1" u="sng" dirty="0" smtClean="0"/>
              <a:t>Spinal</a:t>
            </a:r>
          </a:p>
          <a:p>
            <a:pPr marL="0" indent="0" algn="ctr">
              <a:buNone/>
            </a:pPr>
            <a:r>
              <a:rPr lang="en-US" dirty="0" smtClean="0"/>
              <a:t>    31 pairs</a:t>
            </a:r>
          </a:p>
          <a:p>
            <a:pPr marL="0" indent="0">
              <a:buNone/>
            </a:pPr>
            <a:r>
              <a:rPr lang="en-US" dirty="0" smtClean="0"/>
              <a:t>Originate at the </a:t>
            </a:r>
            <a:r>
              <a:rPr lang="en-US" dirty="0" smtClean="0"/>
              <a:t>spinal </a:t>
            </a:r>
            <a:r>
              <a:rPr lang="en-US" dirty="0" smtClean="0"/>
              <a:t>cord and </a:t>
            </a:r>
            <a:r>
              <a:rPr lang="en-US" smtClean="0"/>
              <a:t>go </a:t>
            </a:r>
            <a:r>
              <a:rPr lang="en-US" smtClean="0"/>
              <a:t>through </a:t>
            </a:r>
            <a:r>
              <a:rPr lang="en-US" dirty="0" smtClean="0"/>
              <a:t>openings in the vertebrae</a:t>
            </a:r>
          </a:p>
          <a:p>
            <a:pPr marL="0" indent="0">
              <a:buNone/>
            </a:pPr>
            <a:r>
              <a:rPr lang="en-US" dirty="0" smtClean="0"/>
              <a:t>    </a:t>
            </a:r>
          </a:p>
          <a:p>
            <a:pPr marL="0" indent="0">
              <a:buNone/>
            </a:pPr>
            <a:r>
              <a:rPr lang="en-US" dirty="0"/>
              <a:t> </a:t>
            </a:r>
            <a:r>
              <a:rPr lang="en-US" dirty="0" smtClean="0"/>
              <a:t>   </a:t>
            </a:r>
          </a:p>
        </p:txBody>
      </p:sp>
    </p:spTree>
    <p:extLst>
      <p:ext uri="{BB962C8B-B14F-4D97-AF65-F5344CB8AC3E}">
        <p14:creationId xmlns:p14="http://schemas.microsoft.com/office/powerpoint/2010/main" val="1055159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Peripheral Nervous System</a:t>
            </a:r>
            <a:br>
              <a:rPr lang="en-US" dirty="0" smtClean="0"/>
            </a:br>
            <a:r>
              <a:rPr lang="en-US" dirty="0" smtClean="0"/>
              <a:t>Cranial Nerves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3351592"/>
              </p:ext>
            </p:extLst>
          </p:nvPr>
        </p:nvGraphicFramePr>
        <p:xfrm>
          <a:off x="228600" y="1143000"/>
          <a:ext cx="8458201" cy="5410197"/>
        </p:xfrm>
        <a:graphic>
          <a:graphicData uri="http://schemas.openxmlformats.org/drawingml/2006/table">
            <a:tbl>
              <a:tblPr firstRow="1" bandRow="1">
                <a:tableStyleId>{5C22544A-7EE6-4342-B048-85BDC9FD1C3A}</a:tableStyleId>
              </a:tblPr>
              <a:tblGrid>
                <a:gridCol w="1253067"/>
                <a:gridCol w="2897717"/>
                <a:gridCol w="4307417"/>
              </a:tblGrid>
              <a:tr h="394156">
                <a:tc>
                  <a:txBody>
                    <a:bodyPr/>
                    <a:lstStyle/>
                    <a:p>
                      <a:pPr algn="ctr"/>
                      <a:r>
                        <a:rPr lang="en-US" dirty="0" smtClean="0"/>
                        <a:t>Number</a:t>
                      </a:r>
                      <a:endParaRPr lang="en-US" dirty="0"/>
                    </a:p>
                  </a:txBody>
                  <a:tcPr/>
                </a:tc>
                <a:tc>
                  <a:txBody>
                    <a:bodyPr/>
                    <a:lstStyle/>
                    <a:p>
                      <a:pPr algn="ctr"/>
                      <a:r>
                        <a:rPr lang="en-US" dirty="0" smtClean="0"/>
                        <a:t>Name</a:t>
                      </a:r>
                      <a:endParaRPr lang="en-US" dirty="0"/>
                    </a:p>
                  </a:txBody>
                  <a:tcPr/>
                </a:tc>
                <a:tc>
                  <a:txBody>
                    <a:bodyPr/>
                    <a:lstStyle/>
                    <a:p>
                      <a:pPr algn="ctr"/>
                      <a:r>
                        <a:rPr lang="en-US" dirty="0" smtClean="0"/>
                        <a:t>Function</a:t>
                      </a:r>
                      <a:endParaRPr lang="en-US" dirty="0"/>
                    </a:p>
                  </a:txBody>
                  <a:tcPr/>
                </a:tc>
              </a:tr>
              <a:tr h="394156">
                <a:tc>
                  <a:txBody>
                    <a:bodyPr/>
                    <a:lstStyle/>
                    <a:p>
                      <a:pPr algn="ctr"/>
                      <a:r>
                        <a:rPr lang="en-US" dirty="0" smtClean="0"/>
                        <a:t>I</a:t>
                      </a:r>
                      <a:endParaRPr lang="en-US" dirty="0"/>
                    </a:p>
                  </a:txBody>
                  <a:tcPr/>
                </a:tc>
                <a:tc>
                  <a:txBody>
                    <a:bodyPr/>
                    <a:lstStyle/>
                    <a:p>
                      <a:pPr algn="l"/>
                      <a:r>
                        <a:rPr lang="en-US" dirty="0" smtClean="0"/>
                        <a:t>Olfactory</a:t>
                      </a:r>
                      <a:endParaRPr lang="en-US" dirty="0"/>
                    </a:p>
                  </a:txBody>
                  <a:tcPr/>
                </a:tc>
                <a:tc>
                  <a:txBody>
                    <a:bodyPr/>
                    <a:lstStyle/>
                    <a:p>
                      <a:r>
                        <a:rPr lang="en-US" dirty="0" smtClean="0"/>
                        <a:t>Smell</a:t>
                      </a:r>
                    </a:p>
                  </a:txBody>
                  <a:tcPr/>
                </a:tc>
              </a:tr>
              <a:tr h="394156">
                <a:tc>
                  <a:txBody>
                    <a:bodyPr/>
                    <a:lstStyle/>
                    <a:p>
                      <a:pPr algn="ctr"/>
                      <a:r>
                        <a:rPr lang="en-US" dirty="0" smtClean="0"/>
                        <a:t>II</a:t>
                      </a:r>
                      <a:endParaRPr lang="en-US" dirty="0"/>
                    </a:p>
                  </a:txBody>
                  <a:tcPr/>
                </a:tc>
                <a:tc>
                  <a:txBody>
                    <a:bodyPr/>
                    <a:lstStyle/>
                    <a:p>
                      <a:r>
                        <a:rPr lang="en-US" dirty="0" smtClean="0"/>
                        <a:t>Optic</a:t>
                      </a:r>
                      <a:endParaRPr lang="en-US" dirty="0"/>
                    </a:p>
                  </a:txBody>
                  <a:tcPr/>
                </a:tc>
                <a:tc>
                  <a:txBody>
                    <a:bodyPr/>
                    <a:lstStyle/>
                    <a:p>
                      <a:r>
                        <a:rPr lang="en-US" dirty="0" smtClean="0"/>
                        <a:t>Vision</a:t>
                      </a:r>
                      <a:endParaRPr lang="en-US" dirty="0"/>
                    </a:p>
                  </a:txBody>
                  <a:tcPr/>
                </a:tc>
              </a:tr>
              <a:tr h="394156">
                <a:tc>
                  <a:txBody>
                    <a:bodyPr/>
                    <a:lstStyle/>
                    <a:p>
                      <a:pPr algn="ctr"/>
                      <a:r>
                        <a:rPr lang="en-US" dirty="0" smtClean="0"/>
                        <a:t>III</a:t>
                      </a:r>
                      <a:endParaRPr lang="en-US" dirty="0"/>
                    </a:p>
                  </a:txBody>
                  <a:tcPr/>
                </a:tc>
                <a:tc>
                  <a:txBody>
                    <a:bodyPr/>
                    <a:lstStyle/>
                    <a:p>
                      <a:r>
                        <a:rPr lang="en-US" dirty="0" err="1" smtClean="0"/>
                        <a:t>Oculomotor</a:t>
                      </a:r>
                      <a:endParaRPr lang="en-US" dirty="0"/>
                    </a:p>
                  </a:txBody>
                  <a:tcPr/>
                </a:tc>
                <a:tc>
                  <a:txBody>
                    <a:bodyPr/>
                    <a:lstStyle/>
                    <a:p>
                      <a:r>
                        <a:rPr lang="en-US" dirty="0" smtClean="0"/>
                        <a:t>Movement of eye muscle</a:t>
                      </a:r>
                      <a:endParaRPr lang="en-US" dirty="0"/>
                    </a:p>
                  </a:txBody>
                  <a:tcPr/>
                </a:tc>
              </a:tr>
              <a:tr h="394156">
                <a:tc>
                  <a:txBody>
                    <a:bodyPr/>
                    <a:lstStyle/>
                    <a:p>
                      <a:pPr algn="ctr"/>
                      <a:r>
                        <a:rPr lang="en-US" dirty="0" smtClean="0"/>
                        <a:t>IV</a:t>
                      </a:r>
                      <a:endParaRPr lang="en-US" dirty="0"/>
                    </a:p>
                  </a:txBody>
                  <a:tcPr/>
                </a:tc>
                <a:tc>
                  <a:txBody>
                    <a:bodyPr/>
                    <a:lstStyle/>
                    <a:p>
                      <a:r>
                        <a:rPr lang="en-US" dirty="0" smtClean="0"/>
                        <a:t>Trochlear</a:t>
                      </a:r>
                      <a:endParaRPr lang="en-US" dirty="0"/>
                    </a:p>
                  </a:txBody>
                  <a:tcPr/>
                </a:tc>
                <a:tc>
                  <a:txBody>
                    <a:bodyPr/>
                    <a:lstStyle/>
                    <a:p>
                      <a:r>
                        <a:rPr lang="en-US" dirty="0" smtClean="0"/>
                        <a:t>Movement of eye muscle</a:t>
                      </a:r>
                    </a:p>
                  </a:txBody>
                  <a:tcPr/>
                </a:tc>
              </a:tr>
              <a:tr h="394156">
                <a:tc>
                  <a:txBody>
                    <a:bodyPr/>
                    <a:lstStyle/>
                    <a:p>
                      <a:pPr algn="ctr"/>
                      <a:r>
                        <a:rPr lang="en-US" dirty="0" smtClean="0"/>
                        <a:t>V</a:t>
                      </a:r>
                      <a:endParaRPr lang="en-US" dirty="0"/>
                    </a:p>
                  </a:txBody>
                  <a:tcPr/>
                </a:tc>
                <a:tc>
                  <a:txBody>
                    <a:bodyPr/>
                    <a:lstStyle/>
                    <a:p>
                      <a:r>
                        <a:rPr lang="en-US" dirty="0" smtClean="0"/>
                        <a:t>Trigeminal</a:t>
                      </a:r>
                      <a:endParaRPr lang="en-US" dirty="0"/>
                    </a:p>
                  </a:txBody>
                  <a:tcPr/>
                </a:tc>
                <a:tc>
                  <a:txBody>
                    <a:bodyPr/>
                    <a:lstStyle/>
                    <a:p>
                      <a:r>
                        <a:rPr lang="en-US" dirty="0" smtClean="0"/>
                        <a:t>Face &amp; Teeth Muscles, chewing</a:t>
                      </a:r>
                      <a:endParaRPr lang="en-US" dirty="0"/>
                    </a:p>
                  </a:txBody>
                  <a:tcPr/>
                </a:tc>
              </a:tr>
              <a:tr h="394156">
                <a:tc>
                  <a:txBody>
                    <a:bodyPr/>
                    <a:lstStyle/>
                    <a:p>
                      <a:pPr algn="ctr"/>
                      <a:r>
                        <a:rPr lang="en-US" dirty="0" smtClean="0"/>
                        <a:t>VI</a:t>
                      </a:r>
                      <a:endParaRPr lang="en-US" dirty="0"/>
                    </a:p>
                  </a:txBody>
                  <a:tcPr/>
                </a:tc>
                <a:tc>
                  <a:txBody>
                    <a:bodyPr/>
                    <a:lstStyle/>
                    <a:p>
                      <a:r>
                        <a:rPr lang="en-US" dirty="0" err="1" smtClean="0"/>
                        <a:t>Abducens</a:t>
                      </a:r>
                      <a:endParaRPr lang="en-US" dirty="0"/>
                    </a:p>
                  </a:txBody>
                  <a:tcPr/>
                </a:tc>
                <a:tc>
                  <a:txBody>
                    <a:bodyPr/>
                    <a:lstStyle/>
                    <a:p>
                      <a:r>
                        <a:rPr lang="en-US" dirty="0" smtClean="0"/>
                        <a:t>Movement</a:t>
                      </a:r>
                      <a:r>
                        <a:rPr lang="en-US" baseline="0" dirty="0" smtClean="0"/>
                        <a:t> of eye muscle</a:t>
                      </a:r>
                      <a:endParaRPr lang="en-US" dirty="0"/>
                    </a:p>
                  </a:txBody>
                  <a:tcPr/>
                </a:tc>
              </a:tr>
              <a:tr h="394156">
                <a:tc>
                  <a:txBody>
                    <a:bodyPr/>
                    <a:lstStyle/>
                    <a:p>
                      <a:pPr algn="ctr"/>
                      <a:r>
                        <a:rPr lang="en-US" dirty="0" smtClean="0"/>
                        <a:t>VII</a:t>
                      </a:r>
                      <a:endParaRPr lang="en-US" dirty="0"/>
                    </a:p>
                  </a:txBody>
                  <a:tcPr/>
                </a:tc>
                <a:tc>
                  <a:txBody>
                    <a:bodyPr/>
                    <a:lstStyle/>
                    <a:p>
                      <a:r>
                        <a:rPr lang="en-US" dirty="0" smtClean="0"/>
                        <a:t>Facial</a:t>
                      </a:r>
                      <a:endParaRPr lang="en-US" dirty="0"/>
                    </a:p>
                  </a:txBody>
                  <a:tcPr/>
                </a:tc>
                <a:tc>
                  <a:txBody>
                    <a:bodyPr/>
                    <a:lstStyle/>
                    <a:p>
                      <a:r>
                        <a:rPr lang="en-US" dirty="0" smtClean="0"/>
                        <a:t>Facial expressions, taste</a:t>
                      </a:r>
                      <a:endParaRPr lang="en-US" dirty="0"/>
                    </a:p>
                  </a:txBody>
                  <a:tcPr/>
                </a:tc>
              </a:tr>
              <a:tr h="394156">
                <a:tc>
                  <a:txBody>
                    <a:bodyPr/>
                    <a:lstStyle/>
                    <a:p>
                      <a:pPr algn="ctr"/>
                      <a:r>
                        <a:rPr lang="en-US" dirty="0" smtClean="0"/>
                        <a:t>VIII</a:t>
                      </a:r>
                      <a:endParaRPr lang="en-US" dirty="0"/>
                    </a:p>
                  </a:txBody>
                  <a:tcPr/>
                </a:tc>
                <a:tc>
                  <a:txBody>
                    <a:bodyPr/>
                    <a:lstStyle/>
                    <a:p>
                      <a:r>
                        <a:rPr lang="en-US" dirty="0" err="1" smtClean="0"/>
                        <a:t>Vestibulocochlear</a:t>
                      </a:r>
                      <a:endParaRPr lang="en-US" dirty="0"/>
                    </a:p>
                  </a:txBody>
                  <a:tcPr/>
                </a:tc>
                <a:tc>
                  <a:txBody>
                    <a:bodyPr/>
                    <a:lstStyle/>
                    <a:p>
                      <a:r>
                        <a:rPr lang="en-US" dirty="0" smtClean="0"/>
                        <a:t>Hearing &amp; balance</a:t>
                      </a:r>
                      <a:endParaRPr lang="en-US" dirty="0"/>
                    </a:p>
                  </a:txBody>
                  <a:tcPr/>
                </a:tc>
              </a:tr>
              <a:tr h="394156">
                <a:tc>
                  <a:txBody>
                    <a:bodyPr/>
                    <a:lstStyle/>
                    <a:p>
                      <a:pPr algn="ctr"/>
                      <a:r>
                        <a:rPr lang="en-US" dirty="0" smtClean="0"/>
                        <a:t>IX</a:t>
                      </a:r>
                      <a:endParaRPr lang="en-US" dirty="0"/>
                    </a:p>
                  </a:txBody>
                  <a:tcPr/>
                </a:tc>
                <a:tc>
                  <a:txBody>
                    <a:bodyPr/>
                    <a:lstStyle/>
                    <a:p>
                      <a:r>
                        <a:rPr lang="en-US" dirty="0" smtClean="0"/>
                        <a:t>Glossopharyngeal</a:t>
                      </a:r>
                      <a:endParaRPr lang="en-US" dirty="0"/>
                    </a:p>
                  </a:txBody>
                  <a:tcPr/>
                </a:tc>
                <a:tc>
                  <a:txBody>
                    <a:bodyPr/>
                    <a:lstStyle/>
                    <a:p>
                      <a:r>
                        <a:rPr lang="en-US" dirty="0" smtClean="0"/>
                        <a:t>Movement</a:t>
                      </a:r>
                      <a:r>
                        <a:rPr lang="en-US" baseline="0" dirty="0" smtClean="0"/>
                        <a:t> of the throat muscle, taste</a:t>
                      </a:r>
                      <a:endParaRPr lang="en-US" dirty="0"/>
                    </a:p>
                  </a:txBody>
                  <a:tcPr/>
                </a:tc>
              </a:tr>
              <a:tr h="680325">
                <a:tc>
                  <a:txBody>
                    <a:bodyPr/>
                    <a:lstStyle/>
                    <a:p>
                      <a:pPr algn="ctr"/>
                      <a:r>
                        <a:rPr lang="en-US" dirty="0" smtClean="0"/>
                        <a:t>X</a:t>
                      </a:r>
                      <a:endParaRPr lang="en-US" dirty="0"/>
                    </a:p>
                  </a:txBody>
                  <a:tcPr/>
                </a:tc>
                <a:tc>
                  <a:txBody>
                    <a:bodyPr/>
                    <a:lstStyle/>
                    <a:p>
                      <a:r>
                        <a:rPr lang="en-US" dirty="0" err="1" smtClean="0"/>
                        <a:t>Vagus</a:t>
                      </a:r>
                      <a:endParaRPr lang="en-US" dirty="0"/>
                    </a:p>
                  </a:txBody>
                  <a:tcPr/>
                </a:tc>
                <a:tc>
                  <a:txBody>
                    <a:bodyPr/>
                    <a:lstStyle/>
                    <a:p>
                      <a:r>
                        <a:rPr lang="en-US" dirty="0" smtClean="0"/>
                        <a:t>Movement of throat, affects heart, digestive system</a:t>
                      </a:r>
                      <a:endParaRPr lang="en-US" dirty="0"/>
                    </a:p>
                  </a:txBody>
                  <a:tcPr/>
                </a:tc>
              </a:tr>
              <a:tr h="394156">
                <a:tc>
                  <a:txBody>
                    <a:bodyPr/>
                    <a:lstStyle/>
                    <a:p>
                      <a:pPr algn="ctr"/>
                      <a:r>
                        <a:rPr lang="en-US" dirty="0" smtClean="0"/>
                        <a:t>XI</a:t>
                      </a:r>
                      <a:endParaRPr lang="en-US" dirty="0"/>
                    </a:p>
                  </a:txBody>
                  <a:tcPr/>
                </a:tc>
                <a:tc>
                  <a:txBody>
                    <a:bodyPr/>
                    <a:lstStyle/>
                    <a:p>
                      <a:r>
                        <a:rPr lang="en-US" dirty="0" smtClean="0"/>
                        <a:t>Accessory</a:t>
                      </a:r>
                      <a:endParaRPr lang="en-US" dirty="0"/>
                    </a:p>
                  </a:txBody>
                  <a:tcPr/>
                </a:tc>
                <a:tc>
                  <a:txBody>
                    <a:bodyPr/>
                    <a:lstStyle/>
                    <a:p>
                      <a:r>
                        <a:rPr lang="en-US" dirty="0" smtClean="0"/>
                        <a:t>Movement of neck muscles</a:t>
                      </a:r>
                      <a:endParaRPr lang="en-US" dirty="0"/>
                    </a:p>
                  </a:txBody>
                  <a:tcPr/>
                </a:tc>
              </a:tr>
              <a:tr h="394156">
                <a:tc>
                  <a:txBody>
                    <a:bodyPr/>
                    <a:lstStyle/>
                    <a:p>
                      <a:pPr algn="ctr"/>
                      <a:r>
                        <a:rPr lang="en-US" dirty="0" smtClean="0"/>
                        <a:t>XII</a:t>
                      </a:r>
                      <a:endParaRPr lang="en-US" dirty="0"/>
                    </a:p>
                  </a:txBody>
                  <a:tcPr/>
                </a:tc>
                <a:tc>
                  <a:txBody>
                    <a:bodyPr/>
                    <a:lstStyle/>
                    <a:p>
                      <a:r>
                        <a:rPr lang="en-US" dirty="0" smtClean="0"/>
                        <a:t>Hypoglossal</a:t>
                      </a:r>
                      <a:endParaRPr lang="en-US" dirty="0"/>
                    </a:p>
                  </a:txBody>
                  <a:tcPr/>
                </a:tc>
                <a:tc>
                  <a:txBody>
                    <a:bodyPr/>
                    <a:lstStyle/>
                    <a:p>
                      <a:r>
                        <a:rPr lang="en-US" dirty="0" smtClean="0"/>
                        <a:t>Movement of tongue muscles</a:t>
                      </a:r>
                      <a:endParaRPr lang="en-US" dirty="0"/>
                    </a:p>
                  </a:txBody>
                  <a:tcPr/>
                </a:tc>
              </a:tr>
            </a:tbl>
          </a:graphicData>
        </a:graphic>
      </p:graphicFrame>
    </p:spTree>
    <p:extLst>
      <p:ext uri="{BB962C8B-B14F-4D97-AF65-F5344CB8AC3E}">
        <p14:creationId xmlns:p14="http://schemas.microsoft.com/office/powerpoint/2010/main" val="378329492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Peripheral Nervous System</a:t>
            </a:r>
            <a:br>
              <a:rPr lang="en-US" dirty="0" smtClean="0"/>
            </a:br>
            <a:r>
              <a:rPr lang="en-US" dirty="0" smtClean="0"/>
              <a:t>Spinal Nerves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458157"/>
              </p:ext>
            </p:extLst>
          </p:nvPr>
        </p:nvGraphicFramePr>
        <p:xfrm>
          <a:off x="457200" y="1295400"/>
          <a:ext cx="8229600" cy="4953000"/>
        </p:xfrm>
        <a:graphic>
          <a:graphicData uri="http://schemas.openxmlformats.org/drawingml/2006/table">
            <a:tbl>
              <a:tblPr firstRow="1" bandRow="1">
                <a:tableStyleId>{5C22544A-7EE6-4342-B048-85BDC9FD1C3A}</a:tableStyleId>
              </a:tblPr>
              <a:tblGrid>
                <a:gridCol w="1676400"/>
                <a:gridCol w="1219200"/>
                <a:gridCol w="5334000"/>
              </a:tblGrid>
              <a:tr h="370840">
                <a:tc>
                  <a:txBody>
                    <a:bodyPr/>
                    <a:lstStyle/>
                    <a:p>
                      <a:r>
                        <a:rPr lang="en-US" dirty="0" smtClean="0"/>
                        <a:t>Name</a:t>
                      </a:r>
                      <a:endParaRPr lang="en-US" dirty="0"/>
                    </a:p>
                  </a:txBody>
                  <a:tcPr/>
                </a:tc>
                <a:tc>
                  <a:txBody>
                    <a:bodyPr/>
                    <a:lstStyle/>
                    <a:p>
                      <a:r>
                        <a:rPr lang="en-US" dirty="0" smtClean="0"/>
                        <a:t>Location</a:t>
                      </a:r>
                      <a:endParaRPr lang="en-US" dirty="0"/>
                    </a:p>
                  </a:txBody>
                  <a:tcPr/>
                </a:tc>
                <a:tc>
                  <a:txBody>
                    <a:bodyPr/>
                    <a:lstStyle/>
                    <a:p>
                      <a:r>
                        <a:rPr lang="en-US" dirty="0" smtClean="0"/>
                        <a:t>Function</a:t>
                      </a:r>
                      <a:endParaRPr lang="en-US" dirty="0"/>
                    </a:p>
                  </a:txBody>
                  <a:tcPr/>
                </a:tc>
              </a:tr>
              <a:tr h="370840">
                <a:tc>
                  <a:txBody>
                    <a:bodyPr/>
                    <a:lstStyle/>
                    <a:p>
                      <a:r>
                        <a:rPr lang="en-US" dirty="0" smtClean="0"/>
                        <a:t>Cervical Plexus</a:t>
                      </a:r>
                      <a:endParaRPr lang="en-US" dirty="0"/>
                    </a:p>
                  </a:txBody>
                  <a:tcPr/>
                </a:tc>
                <a:tc>
                  <a:txBody>
                    <a:bodyPr/>
                    <a:lstStyle/>
                    <a:p>
                      <a:r>
                        <a:rPr lang="en-US" dirty="0" smtClean="0"/>
                        <a:t>C1 –</a:t>
                      </a:r>
                      <a:r>
                        <a:rPr lang="en-US" baseline="0" dirty="0" smtClean="0"/>
                        <a:t> C 4</a:t>
                      </a:r>
                      <a:endParaRPr lang="en-US" dirty="0"/>
                    </a:p>
                  </a:txBody>
                  <a:tcPr/>
                </a:tc>
                <a:tc>
                  <a:txBody>
                    <a:bodyPr/>
                    <a:lstStyle/>
                    <a:p>
                      <a:r>
                        <a:rPr lang="en-US" dirty="0" smtClean="0"/>
                        <a:t>Supplies Motor Movement to muscles</a:t>
                      </a:r>
                      <a:r>
                        <a:rPr lang="en-US" baseline="0" dirty="0" smtClean="0"/>
                        <a:t> of neck and shoulders and receives messages from these areas</a:t>
                      </a:r>
                    </a:p>
                    <a:p>
                      <a:r>
                        <a:rPr lang="en-US" baseline="0" dirty="0" smtClean="0"/>
                        <a:t>*Contains phrenic nerve which stimulates diaphragm</a:t>
                      </a:r>
                    </a:p>
                  </a:txBody>
                  <a:tcPr/>
                </a:tc>
              </a:tr>
              <a:tr h="1076960">
                <a:tc>
                  <a:txBody>
                    <a:bodyPr/>
                    <a:lstStyle/>
                    <a:p>
                      <a:r>
                        <a:rPr lang="en-US" dirty="0" smtClean="0"/>
                        <a:t>Brachial Plexus</a:t>
                      </a:r>
                      <a:endParaRPr lang="en-US" dirty="0"/>
                    </a:p>
                  </a:txBody>
                  <a:tcPr/>
                </a:tc>
                <a:tc>
                  <a:txBody>
                    <a:bodyPr/>
                    <a:lstStyle/>
                    <a:p>
                      <a:r>
                        <a:rPr lang="en-US" dirty="0" smtClean="0"/>
                        <a:t>C5-C8, T1</a:t>
                      </a:r>
                      <a:endParaRPr lang="en-US" dirty="0"/>
                    </a:p>
                  </a:txBody>
                  <a:tcPr/>
                </a:tc>
                <a:tc>
                  <a:txBody>
                    <a:bodyPr/>
                    <a:lstStyle/>
                    <a:p>
                      <a:r>
                        <a:rPr lang="en-US" dirty="0" smtClean="0"/>
                        <a:t>Supplies motor movement to shoulder,</a:t>
                      </a:r>
                      <a:r>
                        <a:rPr lang="en-US" baseline="0" dirty="0" smtClean="0"/>
                        <a:t> wrist, and hand and receives messages from these areas</a:t>
                      </a:r>
                    </a:p>
                    <a:p>
                      <a:r>
                        <a:rPr lang="en-US" baseline="0" dirty="0" smtClean="0"/>
                        <a:t>*Contains Radial Nerve</a:t>
                      </a:r>
                    </a:p>
                  </a:txBody>
                  <a:tcPr/>
                </a:tc>
              </a:tr>
              <a:tr h="1066800">
                <a:tc>
                  <a:txBody>
                    <a:bodyPr/>
                    <a:lstStyle/>
                    <a:p>
                      <a:r>
                        <a:rPr lang="en-US" dirty="0" smtClean="0"/>
                        <a:t>Lumbar Plexus</a:t>
                      </a:r>
                      <a:endParaRPr lang="en-US" dirty="0"/>
                    </a:p>
                  </a:txBody>
                  <a:tcPr/>
                </a:tc>
                <a:tc>
                  <a:txBody>
                    <a:bodyPr/>
                    <a:lstStyle/>
                    <a:p>
                      <a:r>
                        <a:rPr lang="en-US" dirty="0" smtClean="0"/>
                        <a:t>T12, L1-L4</a:t>
                      </a:r>
                      <a:endParaRPr lang="en-US" dirty="0"/>
                    </a:p>
                  </a:txBody>
                  <a:tcPr/>
                </a:tc>
                <a:tc>
                  <a:txBody>
                    <a:bodyPr/>
                    <a:lstStyle/>
                    <a:p>
                      <a:r>
                        <a:rPr lang="en-US" dirty="0" smtClean="0"/>
                        <a:t>Supplies motor movement to buttocks, anterior leg, and thighs and receives</a:t>
                      </a:r>
                      <a:r>
                        <a:rPr lang="en-US" baseline="0" dirty="0" smtClean="0"/>
                        <a:t> messages from these areas</a:t>
                      </a:r>
                    </a:p>
                    <a:p>
                      <a:r>
                        <a:rPr lang="en-US" baseline="0" dirty="0" smtClean="0"/>
                        <a:t>*Contains Femoral Nerve</a:t>
                      </a:r>
                      <a:endParaRPr lang="en-US" dirty="0"/>
                    </a:p>
                  </a:txBody>
                  <a:tcPr/>
                </a:tc>
              </a:tr>
              <a:tr h="1524000">
                <a:tc>
                  <a:txBody>
                    <a:bodyPr/>
                    <a:lstStyle/>
                    <a:p>
                      <a:r>
                        <a:rPr lang="en-US" dirty="0" smtClean="0"/>
                        <a:t>Sacral Plexus</a:t>
                      </a:r>
                      <a:endParaRPr lang="en-US" dirty="0"/>
                    </a:p>
                  </a:txBody>
                  <a:tcPr/>
                </a:tc>
                <a:tc>
                  <a:txBody>
                    <a:bodyPr/>
                    <a:lstStyle/>
                    <a:p>
                      <a:r>
                        <a:rPr lang="en-US" dirty="0" smtClean="0"/>
                        <a:t>L4-L5, S1-S2</a:t>
                      </a:r>
                      <a:endParaRPr lang="en-US" dirty="0"/>
                    </a:p>
                  </a:txBody>
                  <a:tcPr/>
                </a:tc>
                <a:tc>
                  <a:txBody>
                    <a:bodyPr/>
                    <a:lstStyle/>
                    <a:p>
                      <a:r>
                        <a:rPr lang="en-US" dirty="0" smtClean="0"/>
                        <a:t>Supplies motor movement to posterior of leg and thighs and receives messages from these areas</a:t>
                      </a:r>
                    </a:p>
                    <a:p>
                      <a:r>
                        <a:rPr lang="en-US" dirty="0" smtClean="0"/>
                        <a:t>*Contains Sciatic Nerve (largest</a:t>
                      </a:r>
                      <a:r>
                        <a:rPr lang="en-US" baseline="0" dirty="0" smtClean="0"/>
                        <a:t> nerve in body)</a:t>
                      </a:r>
                      <a:r>
                        <a:rPr lang="en-US" dirty="0" smtClean="0"/>
                        <a:t> which must be avoided when giving an</a:t>
                      </a:r>
                      <a:r>
                        <a:rPr lang="en-US" baseline="0" dirty="0" smtClean="0"/>
                        <a:t> IM injection</a:t>
                      </a:r>
                      <a:endParaRPr lang="en-US" dirty="0"/>
                    </a:p>
                  </a:txBody>
                  <a:tcPr/>
                </a:tc>
              </a:tr>
            </a:tbl>
          </a:graphicData>
        </a:graphic>
      </p:graphicFrame>
    </p:spTree>
    <p:extLst>
      <p:ext uri="{BB962C8B-B14F-4D97-AF65-F5344CB8AC3E}">
        <p14:creationId xmlns:p14="http://schemas.microsoft.com/office/powerpoint/2010/main" val="36337159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Divided into 3 Parts</a:t>
            </a:r>
            <a:endParaRPr lang="en-US"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u="sng" dirty="0"/>
              <a:t>CENTRAL NERVOUS SYSTEM </a:t>
            </a:r>
            <a:r>
              <a:rPr lang="en-US" dirty="0"/>
              <a:t>– brain and </a:t>
            </a:r>
            <a:r>
              <a:rPr lang="en-US" dirty="0" smtClean="0"/>
              <a:t>spinal cord</a:t>
            </a:r>
            <a:endParaRPr lang="en-US" dirty="0"/>
          </a:p>
          <a:p>
            <a:pPr marL="0" indent="0">
              <a:buNone/>
            </a:pPr>
            <a:r>
              <a:rPr lang="en-US" dirty="0"/>
              <a:t>2. </a:t>
            </a:r>
            <a:r>
              <a:rPr lang="en-US" u="sng" dirty="0"/>
              <a:t>PERIPHERAL NERVOUS SYSTEM </a:t>
            </a:r>
            <a:r>
              <a:rPr lang="en-US" dirty="0"/>
              <a:t>– cranial</a:t>
            </a:r>
          </a:p>
          <a:p>
            <a:pPr marL="0" indent="0">
              <a:buNone/>
            </a:pPr>
            <a:r>
              <a:rPr lang="en-US" dirty="0"/>
              <a:t>nerves and spinal </a:t>
            </a:r>
            <a:r>
              <a:rPr lang="en-US" dirty="0" smtClean="0"/>
              <a:t>nerves</a:t>
            </a:r>
          </a:p>
          <a:p>
            <a:pPr marL="0" indent="0">
              <a:buNone/>
            </a:pPr>
            <a:r>
              <a:rPr lang="en-US" dirty="0" smtClean="0"/>
              <a:t>3.</a:t>
            </a:r>
            <a:r>
              <a:rPr lang="en-US" u="sng" dirty="0" smtClean="0"/>
              <a:t>AUTONOMIC NERVOUS SYSTEM </a:t>
            </a:r>
            <a:r>
              <a:rPr lang="en-US" dirty="0" smtClean="0"/>
              <a:t>– Peripheral nerves and ganglia</a:t>
            </a:r>
            <a:endParaRPr lang="en-US" dirty="0"/>
          </a:p>
        </p:txBody>
      </p:sp>
    </p:spTree>
    <p:extLst>
      <p:ext uri="{BB962C8B-B14F-4D97-AF65-F5344CB8AC3E}">
        <p14:creationId xmlns:p14="http://schemas.microsoft.com/office/powerpoint/2010/main" val="3240819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Nervous System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516813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Autonomic Nervous System</a:t>
            </a:r>
            <a:br>
              <a:rPr lang="en-US" dirty="0" smtClean="0"/>
            </a:br>
            <a:r>
              <a:rPr lang="en-US" dirty="0" smtClean="0"/>
              <a:t>*</a:t>
            </a:r>
            <a:r>
              <a:rPr lang="en-US" sz="3600" i="1" dirty="0" smtClean="0"/>
              <a:t>Part of the Peripheral Nervous System*</a:t>
            </a:r>
            <a:endParaRPr lang="en-US" sz="3600" dirty="0"/>
          </a:p>
        </p:txBody>
      </p:sp>
      <p:sp>
        <p:nvSpPr>
          <p:cNvPr id="3" name="Content Placeholder 2"/>
          <p:cNvSpPr>
            <a:spLocks noGrp="1"/>
          </p:cNvSpPr>
          <p:nvPr>
            <p:ph idx="1"/>
          </p:nvPr>
        </p:nvSpPr>
        <p:spPr>
          <a:xfrm>
            <a:off x="457200" y="838200"/>
            <a:ext cx="8229600" cy="5791200"/>
          </a:xfrm>
        </p:spPr>
        <p:txBody>
          <a:bodyPr>
            <a:normAutofit fontScale="70000" lnSpcReduction="20000"/>
          </a:bodyPr>
          <a:lstStyle/>
          <a:p>
            <a:pPr marL="0" indent="0">
              <a:buNone/>
            </a:pPr>
            <a:endParaRPr lang="en-US" dirty="0" smtClean="0"/>
          </a:p>
          <a:p>
            <a:r>
              <a:rPr lang="en-US" sz="3400" dirty="0" smtClean="0"/>
              <a:t>2 divisions: Sympathetic &amp; Parasympathetic</a:t>
            </a:r>
          </a:p>
          <a:p>
            <a:endParaRPr lang="en-US" sz="3400" dirty="0"/>
          </a:p>
          <a:p>
            <a:r>
              <a:rPr lang="en-US" sz="3400" b="1" dirty="0" smtClean="0"/>
              <a:t>Sympathetic</a:t>
            </a:r>
            <a:r>
              <a:rPr lang="en-US" sz="3400" dirty="0" smtClean="0"/>
              <a:t>: Consists of 2 cords, beginning at the base of the brain and proceeding down both sides of the spinal column. </a:t>
            </a:r>
          </a:p>
          <a:p>
            <a:pPr marL="0" indent="0">
              <a:buNone/>
            </a:pPr>
            <a:r>
              <a:rPr lang="en-US" sz="3400" dirty="0" smtClean="0"/>
              <a:t>    -Extend to all the vital internal organs</a:t>
            </a:r>
          </a:p>
          <a:p>
            <a:pPr marL="0" indent="0">
              <a:buNone/>
            </a:pPr>
            <a:r>
              <a:rPr lang="en-US" sz="3400" dirty="0" smtClean="0"/>
              <a:t>    -”fight or flight” system</a:t>
            </a:r>
          </a:p>
          <a:p>
            <a:r>
              <a:rPr lang="en-US" sz="3400" b="1" dirty="0" smtClean="0"/>
              <a:t>Parasympathetic</a:t>
            </a:r>
            <a:r>
              <a:rPr lang="en-US" sz="3400" dirty="0" smtClean="0"/>
              <a:t>: 2 active nerves: 1. </a:t>
            </a:r>
            <a:r>
              <a:rPr lang="en-US" sz="3400" dirty="0" err="1" smtClean="0"/>
              <a:t>vagus</a:t>
            </a:r>
            <a:r>
              <a:rPr lang="en-US" sz="3400" dirty="0" smtClean="0"/>
              <a:t> (extends from medulla and proceeds down the neck and sends branches to the chest and neck) and 2. pelvic (emerging from spinal cord around the hip region, sends branches to the organs in the lower part of the body)</a:t>
            </a:r>
          </a:p>
          <a:p>
            <a:pPr marL="0" indent="0">
              <a:buNone/>
            </a:pPr>
            <a:r>
              <a:rPr lang="en-US" sz="3400" dirty="0" smtClean="0"/>
              <a:t>REFLEX (not on notes)</a:t>
            </a:r>
            <a:endParaRPr lang="en-US" sz="3400" dirty="0"/>
          </a:p>
          <a:p>
            <a:pPr marL="0" indent="0">
              <a:buNone/>
            </a:pPr>
            <a:r>
              <a:rPr lang="en-US" sz="3400" dirty="0"/>
              <a:t>• Unconscious and involuntary</a:t>
            </a:r>
          </a:p>
          <a:p>
            <a:pPr marL="0" indent="0">
              <a:buNone/>
            </a:pPr>
            <a:r>
              <a:rPr lang="en-US" sz="3400" dirty="0"/>
              <a:t>• In a simple reflex, only a sensory nerve </a:t>
            </a:r>
            <a:r>
              <a:rPr lang="en-US" sz="3400" dirty="0" smtClean="0"/>
              <a:t>and motor </a:t>
            </a:r>
            <a:r>
              <a:rPr lang="en-US" sz="3400" dirty="0"/>
              <a:t>nerve involved – example, “knee-jerk”</a:t>
            </a:r>
          </a:p>
          <a:p>
            <a:pPr marL="0" indent="0">
              <a:buNone/>
            </a:pPr>
            <a:endParaRPr lang="en-US" dirty="0" smtClean="0"/>
          </a:p>
        </p:txBody>
      </p:sp>
    </p:spTree>
    <p:extLst>
      <p:ext uri="{BB962C8B-B14F-4D97-AF65-F5344CB8AC3E}">
        <p14:creationId xmlns:p14="http://schemas.microsoft.com/office/powerpoint/2010/main" val="325340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05" y="77203"/>
            <a:ext cx="8915399" cy="658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615" y="762000"/>
            <a:ext cx="1919785" cy="1077218"/>
          </a:xfrm>
          <a:prstGeom prst="rect">
            <a:avLst/>
          </a:prstGeom>
          <a:solidFill>
            <a:schemeClr val="accent3"/>
          </a:solid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Frontal lobe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6172200" y="381000"/>
            <a:ext cx="1855442" cy="1077218"/>
          </a:xfrm>
          <a:prstGeom prst="rect">
            <a:avLst/>
          </a:prstGeom>
          <a:solidFill>
            <a:schemeClr val="accent3"/>
          </a:solid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Parietal lobe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9" name="Straight Arrow Connector 8"/>
          <p:cNvCxnSpPr/>
          <p:nvPr/>
        </p:nvCxnSpPr>
        <p:spPr>
          <a:xfrm>
            <a:off x="457200" y="1676400"/>
            <a:ext cx="3048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15200" y="1676400"/>
            <a:ext cx="1729854" cy="830997"/>
          </a:xfrm>
          <a:prstGeom prst="rect">
            <a:avLst/>
          </a:prstGeom>
          <a:solidFill>
            <a:schemeClr val="accent3"/>
          </a:solid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Occipital Lobe</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4" name="Straight Arrow Connector 13"/>
          <p:cNvCxnSpPr/>
          <p:nvPr/>
        </p:nvCxnSpPr>
        <p:spPr>
          <a:xfrm flipH="1">
            <a:off x="5410200" y="919609"/>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15200" y="2362200"/>
            <a:ext cx="1219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05600" y="4953000"/>
            <a:ext cx="2147576" cy="523220"/>
          </a:xfrm>
          <a:prstGeom prst="rect">
            <a:avLst/>
          </a:prstGeom>
          <a:solidFill>
            <a:schemeClr val="accent3"/>
          </a:solid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Cerebellum</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Rectangle 20"/>
          <p:cNvSpPr/>
          <p:nvPr/>
        </p:nvSpPr>
        <p:spPr>
          <a:xfrm>
            <a:off x="4419766" y="5562600"/>
            <a:ext cx="1257134" cy="954107"/>
          </a:xfrm>
          <a:prstGeom prst="rect">
            <a:avLst/>
          </a:prstGeom>
          <a:solidFill>
            <a:schemeClr val="accent3"/>
          </a:solidFill>
        </p:spPr>
        <p:txBody>
          <a:bodyPr wrap="squar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Spinal cord</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Rectangle 21"/>
          <p:cNvSpPr/>
          <p:nvPr/>
        </p:nvSpPr>
        <p:spPr>
          <a:xfrm>
            <a:off x="3505200" y="4757915"/>
            <a:ext cx="1202195" cy="830997"/>
          </a:xfrm>
          <a:prstGeom prst="rect">
            <a:avLst/>
          </a:prstGeom>
          <a:solidFill>
            <a:schemeClr val="accent3"/>
          </a:solid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Brain stem</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Rectangle 22"/>
          <p:cNvSpPr/>
          <p:nvPr/>
        </p:nvSpPr>
        <p:spPr>
          <a:xfrm>
            <a:off x="914400" y="4634804"/>
            <a:ext cx="1777239" cy="830997"/>
          </a:xfrm>
          <a:prstGeom prst="rect">
            <a:avLst/>
          </a:prstGeom>
          <a:solidFill>
            <a:schemeClr val="accent3"/>
          </a:solid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Temporal lobe</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5" name="Straight Arrow Connector 24"/>
          <p:cNvCxnSpPr/>
          <p:nvPr/>
        </p:nvCxnSpPr>
        <p:spPr>
          <a:xfrm flipH="1" flipV="1">
            <a:off x="7102196" y="4443440"/>
            <a:ext cx="659158" cy="606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614943" y="5588913"/>
            <a:ext cx="351403" cy="450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5" name="Straight Arrow Connector 6144"/>
          <p:cNvCxnSpPr/>
          <p:nvPr/>
        </p:nvCxnSpPr>
        <p:spPr>
          <a:xfrm flipV="1">
            <a:off x="4583004" y="4746871"/>
            <a:ext cx="457200" cy="426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9" name="Straight Arrow Connector 6148"/>
          <p:cNvCxnSpPr/>
          <p:nvPr/>
        </p:nvCxnSpPr>
        <p:spPr>
          <a:xfrm flipV="1">
            <a:off x="2286000" y="4114800"/>
            <a:ext cx="609600" cy="520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09145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nervous system</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871868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lgn="ctr">
              <a:buNone/>
            </a:pPr>
            <a:r>
              <a:rPr lang="en-US" dirty="0" smtClean="0"/>
              <a:t> Central Nervous System</a:t>
            </a:r>
          </a:p>
          <a:p>
            <a:r>
              <a:rPr lang="en-US" dirty="0" smtClean="0"/>
              <a:t>Communication </a:t>
            </a:r>
            <a:r>
              <a:rPr lang="en-US" dirty="0"/>
              <a:t>and coordination system of </a:t>
            </a:r>
            <a:r>
              <a:rPr lang="en-US" dirty="0" smtClean="0"/>
              <a:t>the body</a:t>
            </a:r>
            <a:endParaRPr lang="en-US" dirty="0"/>
          </a:p>
          <a:p>
            <a:pPr marL="0" indent="0">
              <a:buNone/>
            </a:pPr>
            <a:r>
              <a:rPr lang="en-US" dirty="0"/>
              <a:t>• I</a:t>
            </a:r>
            <a:r>
              <a:rPr lang="en-US" dirty="0" smtClean="0"/>
              <a:t>ntellect </a:t>
            </a:r>
            <a:r>
              <a:rPr lang="en-US" dirty="0"/>
              <a:t>and </a:t>
            </a:r>
            <a:r>
              <a:rPr lang="en-US" dirty="0" smtClean="0"/>
              <a:t>reasoning</a:t>
            </a:r>
          </a:p>
          <a:p>
            <a:pPr marL="0" indent="0" algn="ctr">
              <a:buNone/>
            </a:pPr>
            <a:r>
              <a:rPr lang="en-US" u="sng" dirty="0" smtClean="0"/>
              <a:t>Neurons</a:t>
            </a:r>
          </a:p>
          <a:p>
            <a:pPr marL="0" indent="0">
              <a:buNone/>
            </a:pPr>
            <a:r>
              <a:rPr lang="en-US" sz="2800" dirty="0" smtClean="0"/>
              <a:t>• </a:t>
            </a:r>
            <a:r>
              <a:rPr lang="en-US" sz="2800" dirty="0"/>
              <a:t>Nerve cell</a:t>
            </a:r>
          </a:p>
          <a:p>
            <a:pPr marL="0" indent="0">
              <a:buNone/>
            </a:pPr>
            <a:r>
              <a:rPr lang="en-US" sz="2800" dirty="0"/>
              <a:t>• Transmits a message from one cell to the next</a:t>
            </a:r>
          </a:p>
          <a:p>
            <a:pPr marL="0" indent="0">
              <a:buNone/>
            </a:pPr>
            <a:r>
              <a:rPr lang="en-US" sz="2800" dirty="0"/>
              <a:t>• Has a nucleus, cytoplasm, and cell </a:t>
            </a:r>
            <a:r>
              <a:rPr lang="en-US" sz="2800" dirty="0" smtClean="0"/>
              <a:t>membrane</a:t>
            </a:r>
          </a:p>
          <a:p>
            <a:pPr marL="0" indent="0">
              <a:buNone/>
            </a:pPr>
            <a:endParaRPr lang="en-US" sz="2800" dirty="0"/>
          </a:p>
          <a:p>
            <a:pPr marL="0" indent="0">
              <a:buNone/>
            </a:pPr>
            <a:r>
              <a:rPr lang="en-US" sz="2800" dirty="0" smtClean="0"/>
              <a:t>		Parts of the Neuron……. </a:t>
            </a:r>
            <a:endParaRPr lang="en-US" sz="2800" dirty="0"/>
          </a:p>
        </p:txBody>
      </p:sp>
    </p:spTree>
    <p:extLst>
      <p:ext uri="{BB962C8B-B14F-4D97-AF65-F5344CB8AC3E}">
        <p14:creationId xmlns:p14="http://schemas.microsoft.com/office/powerpoint/2010/main" val="2553578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Central Nervous System</a:t>
            </a:r>
            <a:endParaRPr lang="en-US" dirty="0"/>
          </a:p>
        </p:txBody>
      </p:sp>
      <p:sp>
        <p:nvSpPr>
          <p:cNvPr id="3" name="Content Placeholder 2"/>
          <p:cNvSpPr>
            <a:spLocks noGrp="1"/>
          </p:cNvSpPr>
          <p:nvPr>
            <p:ph idx="1"/>
          </p:nvPr>
        </p:nvSpPr>
        <p:spPr>
          <a:xfrm>
            <a:off x="457200" y="685800"/>
            <a:ext cx="8229600" cy="5943600"/>
          </a:xfrm>
        </p:spPr>
        <p:txBody>
          <a:bodyPr numCol="2">
            <a:normAutofit/>
          </a:bodyPr>
          <a:lstStyle/>
          <a:p>
            <a:pPr marL="0" indent="0" algn="ctr">
              <a:buNone/>
            </a:pPr>
            <a:r>
              <a:rPr lang="en-US" dirty="0" smtClean="0"/>
              <a:t>Parts of the Neuron….. </a:t>
            </a:r>
          </a:p>
          <a:p>
            <a:pPr marL="0" indent="0">
              <a:buNone/>
            </a:pPr>
            <a:r>
              <a:rPr lang="en-US" sz="2600" b="1" u="sng" dirty="0"/>
              <a:t>DENDRITES</a:t>
            </a:r>
          </a:p>
          <a:p>
            <a:pPr marL="0" indent="0">
              <a:buNone/>
            </a:pPr>
            <a:r>
              <a:rPr lang="en-US" sz="2600" dirty="0"/>
              <a:t>• Nerve cell processes that carry impulse to cell</a:t>
            </a:r>
          </a:p>
          <a:p>
            <a:pPr marL="0" indent="0">
              <a:buNone/>
            </a:pPr>
            <a:r>
              <a:rPr lang="en-US" sz="2600" dirty="0"/>
              <a:t>body</a:t>
            </a:r>
          </a:p>
          <a:p>
            <a:pPr marL="0" indent="0">
              <a:buNone/>
            </a:pPr>
            <a:r>
              <a:rPr lang="en-US" sz="2600" dirty="0"/>
              <a:t>• May be one or </a:t>
            </a:r>
            <a:r>
              <a:rPr lang="en-US" sz="2600" dirty="0" smtClean="0"/>
              <a:t>many</a:t>
            </a:r>
          </a:p>
          <a:p>
            <a:pPr marL="0" indent="0">
              <a:buNone/>
            </a:pPr>
            <a:r>
              <a:rPr lang="en-US" sz="2600" b="1" u="sng" dirty="0" smtClean="0"/>
              <a:t>AXON</a:t>
            </a:r>
            <a:endParaRPr lang="en-US" sz="2600" b="1" u="sng" dirty="0"/>
          </a:p>
          <a:p>
            <a:pPr marL="0" indent="0">
              <a:buNone/>
            </a:pPr>
            <a:r>
              <a:rPr lang="en-US" sz="2600" dirty="0"/>
              <a:t>• Carries impulse away from cell body</a:t>
            </a:r>
          </a:p>
          <a:p>
            <a:pPr marL="0" indent="0">
              <a:buNone/>
            </a:pPr>
            <a:r>
              <a:rPr lang="en-US" sz="2600" dirty="0"/>
              <a:t>• Only one on a </a:t>
            </a:r>
            <a:r>
              <a:rPr lang="en-US" sz="2600" dirty="0" smtClean="0"/>
              <a:t>neuron</a:t>
            </a:r>
          </a:p>
          <a:p>
            <a:pPr marL="0" indent="0">
              <a:buNone/>
            </a:pPr>
            <a:endParaRPr lang="en-US" sz="2600" dirty="0" smtClean="0"/>
          </a:p>
          <a:p>
            <a:pPr marL="0" indent="0">
              <a:buNone/>
            </a:pPr>
            <a:endParaRPr lang="en-US" sz="2600" dirty="0"/>
          </a:p>
          <a:p>
            <a:pPr marL="0" indent="0">
              <a:buNone/>
            </a:pPr>
            <a:endParaRPr lang="en-US" sz="2600" dirty="0" smtClean="0"/>
          </a:p>
          <a:p>
            <a:pPr marL="0" indent="0">
              <a:buNone/>
            </a:pPr>
            <a:r>
              <a:rPr lang="en-US" sz="2600" b="1" u="sng" dirty="0" smtClean="0"/>
              <a:t>MYELIN SHEATH</a:t>
            </a:r>
            <a:endParaRPr lang="en-US" sz="2600" b="1" u="sng" dirty="0"/>
          </a:p>
          <a:p>
            <a:pPr marL="0" indent="0">
              <a:buNone/>
            </a:pPr>
            <a:r>
              <a:rPr lang="en-US" sz="2600" dirty="0"/>
              <a:t>• Covering that speeds up the nerve </a:t>
            </a:r>
            <a:r>
              <a:rPr lang="en-US" sz="2600" dirty="0" smtClean="0"/>
              <a:t>impulse along </a:t>
            </a:r>
            <a:r>
              <a:rPr lang="en-US" sz="2600" dirty="0"/>
              <a:t>the axon</a:t>
            </a:r>
          </a:p>
          <a:p>
            <a:pPr marL="0" indent="0">
              <a:buNone/>
            </a:pPr>
            <a:endParaRPr lang="en-US" sz="2600" b="1" u="sng" dirty="0" smtClean="0"/>
          </a:p>
          <a:p>
            <a:pPr marL="0" indent="0">
              <a:buNone/>
            </a:pPr>
            <a:r>
              <a:rPr lang="en-US" sz="2600" b="1" u="sng" dirty="0" smtClean="0"/>
              <a:t>SYNAPSE</a:t>
            </a:r>
            <a:r>
              <a:rPr lang="en-US" sz="2600" dirty="0" smtClean="0"/>
              <a:t> </a:t>
            </a:r>
          </a:p>
          <a:p>
            <a:pPr marL="0" indent="0">
              <a:buNone/>
            </a:pPr>
            <a:r>
              <a:rPr lang="en-US" sz="2600" dirty="0" smtClean="0"/>
              <a:t>space </a:t>
            </a:r>
            <a:r>
              <a:rPr lang="en-US" sz="2600" dirty="0"/>
              <a:t>between neurons, messages </a:t>
            </a:r>
            <a:r>
              <a:rPr lang="en-US" sz="2600" dirty="0" smtClean="0"/>
              <a:t>go from </a:t>
            </a:r>
            <a:r>
              <a:rPr lang="en-US" sz="2600" dirty="0"/>
              <a:t>one cell to the next</a:t>
            </a:r>
          </a:p>
          <a:p>
            <a:pPr marL="0" indent="0">
              <a:buNone/>
            </a:pPr>
            <a:endParaRPr lang="en-US" sz="2600" dirty="0"/>
          </a:p>
        </p:txBody>
      </p:sp>
    </p:spTree>
    <p:extLst>
      <p:ext uri="{BB962C8B-B14F-4D97-AF65-F5344CB8AC3E}">
        <p14:creationId xmlns:p14="http://schemas.microsoft.com/office/powerpoint/2010/main" val="3075354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arn(inVertical)">
                                      <p:cBhvr>
                                        <p:cTn id="37" dur="500"/>
                                        <p:tgtEl>
                                          <p:spTgt spid="3">
                                            <p:txEl>
                                              <p:pRg st="11" end="1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barn(inVertical)">
                                      <p:cBhvr>
                                        <p:cTn id="40" dur="500"/>
                                        <p:tgtEl>
                                          <p:spTgt spid="3">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barn(inVertical)">
                                      <p:cBhvr>
                                        <p:cTn id="45" dur="500"/>
                                        <p:tgtEl>
                                          <p:spTgt spid="3">
                                            <p:txEl>
                                              <p:pRg st="14" end="14"/>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barn(inVertical)">
                                      <p:cBhvr>
                                        <p:cTn id="4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Nervous System</a:t>
            </a:r>
            <a:br>
              <a:rPr lang="en-US" dirty="0" smtClean="0"/>
            </a:br>
            <a:r>
              <a:rPr lang="en-US" dirty="0" smtClean="0"/>
              <a:t>Types of Neurons…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3 Types:</a:t>
            </a:r>
          </a:p>
          <a:p>
            <a:pPr marL="514350" indent="-514350">
              <a:buAutoNum type="arabicPeriod"/>
            </a:pPr>
            <a:r>
              <a:rPr lang="en-US" b="1" u="sng" dirty="0" smtClean="0"/>
              <a:t>Sensory</a:t>
            </a:r>
            <a:r>
              <a:rPr lang="en-US" dirty="0" smtClean="0"/>
              <a:t> </a:t>
            </a:r>
          </a:p>
          <a:p>
            <a:pPr marL="0" indent="0">
              <a:buNone/>
            </a:pPr>
            <a:r>
              <a:rPr lang="en-US" dirty="0"/>
              <a:t>	</a:t>
            </a:r>
            <a:r>
              <a:rPr lang="en-US" dirty="0" smtClean="0"/>
              <a:t>Emerge from the skin or sense organs and carry messages or impulses toward the spinal cord and brain</a:t>
            </a:r>
          </a:p>
          <a:p>
            <a:pPr marL="0" indent="0">
              <a:buNone/>
            </a:pPr>
            <a:r>
              <a:rPr lang="en-US" b="1" dirty="0" smtClean="0"/>
              <a:t>2.   </a:t>
            </a:r>
            <a:r>
              <a:rPr lang="en-US" b="1" u="sng" dirty="0" smtClean="0"/>
              <a:t>Motor </a:t>
            </a:r>
          </a:p>
          <a:p>
            <a:pPr marL="0" indent="0">
              <a:buNone/>
            </a:pPr>
            <a:r>
              <a:rPr lang="en-US" dirty="0"/>
              <a:t>	</a:t>
            </a:r>
            <a:r>
              <a:rPr lang="en-US" dirty="0" smtClean="0"/>
              <a:t>Carry messages from the brain and spinal cord to the muscles and glands</a:t>
            </a:r>
          </a:p>
          <a:p>
            <a:pPr marL="0" indent="0">
              <a:buNone/>
            </a:pPr>
            <a:r>
              <a:rPr lang="en-US" b="1" dirty="0" smtClean="0"/>
              <a:t>3.   </a:t>
            </a:r>
            <a:r>
              <a:rPr lang="en-US" b="1" u="sng" dirty="0" smtClean="0"/>
              <a:t>Associative </a:t>
            </a:r>
          </a:p>
          <a:p>
            <a:pPr marL="0" indent="0">
              <a:buNone/>
            </a:pPr>
            <a:r>
              <a:rPr lang="en-US" dirty="0"/>
              <a:t>	</a:t>
            </a:r>
            <a:r>
              <a:rPr lang="en-US" dirty="0" smtClean="0"/>
              <a:t>Carry impulses from the sensory neurons to the motor neurons</a:t>
            </a:r>
            <a:endParaRPr lang="en-US" dirty="0"/>
          </a:p>
        </p:txBody>
      </p:sp>
    </p:spTree>
    <p:extLst>
      <p:ext uri="{BB962C8B-B14F-4D97-AF65-F5344CB8AC3E}">
        <p14:creationId xmlns:p14="http://schemas.microsoft.com/office/powerpoint/2010/main" val="3929206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Central Nervous System</a:t>
            </a:r>
            <a:br>
              <a:rPr lang="en-US" dirty="0" smtClean="0"/>
            </a:br>
            <a:r>
              <a:rPr lang="en-US" dirty="0" smtClean="0"/>
              <a:t>Brain</a:t>
            </a:r>
            <a:endParaRPr lang="en-US" dirty="0"/>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dirty="0"/>
              <a:t>• 3 </a:t>
            </a:r>
            <a:r>
              <a:rPr lang="en-US" dirty="0" err="1"/>
              <a:t>lb</a:t>
            </a:r>
            <a:r>
              <a:rPr lang="en-US" dirty="0"/>
              <a:t> mass of soft nervous tissue</a:t>
            </a:r>
          </a:p>
          <a:p>
            <a:pPr marL="0" indent="0">
              <a:buNone/>
            </a:pPr>
            <a:r>
              <a:rPr lang="en-US" dirty="0"/>
              <a:t>• 100 billion neurons</a:t>
            </a:r>
          </a:p>
          <a:p>
            <a:pPr marL="0" indent="0">
              <a:buNone/>
            </a:pPr>
            <a:r>
              <a:rPr lang="en-US" dirty="0"/>
              <a:t>• Protected by skull, three membranes called</a:t>
            </a:r>
          </a:p>
          <a:p>
            <a:pPr marL="0" indent="0">
              <a:buNone/>
            </a:pPr>
            <a:r>
              <a:rPr lang="en-US" dirty="0"/>
              <a:t>meninges, and cerebrospinal fluid</a:t>
            </a:r>
          </a:p>
          <a:p>
            <a:pPr marL="0" indent="0">
              <a:buNone/>
            </a:pPr>
            <a:r>
              <a:rPr lang="en-US" dirty="0"/>
              <a:t>• Adequate blood supply is needed, brain tissue</a:t>
            </a:r>
          </a:p>
          <a:p>
            <a:pPr marL="0" indent="0">
              <a:buNone/>
            </a:pPr>
            <a:r>
              <a:rPr lang="en-US" dirty="0"/>
              <a:t>will die in 4-8 </a:t>
            </a:r>
            <a:r>
              <a:rPr lang="en-US" dirty="0" smtClean="0"/>
              <a:t>min without</a:t>
            </a:r>
          </a:p>
          <a:p>
            <a:pPr marL="0" indent="0">
              <a:buNone/>
            </a:pPr>
            <a:r>
              <a:rPr lang="en-US" dirty="0" smtClean="0"/>
              <a:t> </a:t>
            </a:r>
            <a:r>
              <a:rPr lang="en-US" dirty="0"/>
              <a:t>O2</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91000"/>
            <a:ext cx="3657600" cy="24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552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04800"/>
          </a:xfrm>
        </p:spPr>
        <p:txBody>
          <a:bodyPr>
            <a:normAutofit fontScale="90000"/>
          </a:bodyPr>
          <a:lstStyle/>
          <a:p>
            <a:r>
              <a:rPr lang="en-US" dirty="0" smtClean="0"/>
              <a:t>Central Nervous System</a:t>
            </a:r>
            <a:br>
              <a:rPr lang="en-US" dirty="0" smtClean="0"/>
            </a:br>
            <a:r>
              <a:rPr lang="en-US" dirty="0" smtClean="0"/>
              <a:t>Brain</a:t>
            </a:r>
            <a:br>
              <a:rPr lang="en-US" dirty="0" smtClean="0"/>
            </a:br>
            <a:endParaRPr lang="en-US" dirty="0"/>
          </a:p>
        </p:txBody>
      </p:sp>
      <p:sp>
        <p:nvSpPr>
          <p:cNvPr id="3" name="Content Placeholder 2"/>
          <p:cNvSpPr>
            <a:spLocks noGrp="1"/>
          </p:cNvSpPr>
          <p:nvPr>
            <p:ph idx="1"/>
          </p:nvPr>
        </p:nvSpPr>
        <p:spPr>
          <a:xfrm>
            <a:off x="-76200" y="533400"/>
            <a:ext cx="4114800" cy="6629400"/>
          </a:xfrm>
        </p:spPr>
        <p:txBody>
          <a:bodyPr>
            <a:noAutofit/>
          </a:bodyPr>
          <a:lstStyle/>
          <a:p>
            <a:r>
              <a:rPr lang="en-US" sz="2400" dirty="0" smtClean="0"/>
              <a:t>Divided into 4 parts:</a:t>
            </a:r>
          </a:p>
          <a:p>
            <a:pPr marL="514350" indent="-514350">
              <a:buFont typeface="+mj-lt"/>
              <a:buAutoNum type="arabicPeriod"/>
            </a:pPr>
            <a:r>
              <a:rPr lang="en-US" sz="2400" b="1" dirty="0" smtClean="0"/>
              <a:t>Cerebrum</a:t>
            </a:r>
            <a:r>
              <a:rPr lang="en-US" sz="2400" dirty="0" smtClean="0"/>
              <a:t> </a:t>
            </a:r>
          </a:p>
          <a:p>
            <a:pPr marL="0" indent="0">
              <a:buNone/>
            </a:pPr>
            <a:r>
              <a:rPr lang="en-US" sz="2400" dirty="0"/>
              <a:t>	</a:t>
            </a:r>
            <a:r>
              <a:rPr lang="en-US" sz="2400" dirty="0" smtClean="0"/>
              <a:t>(main part – 4 lobes: 	Frontal, Parietal, 	Occipital, Temporal)</a:t>
            </a:r>
          </a:p>
          <a:p>
            <a:pPr marL="514350" indent="-514350">
              <a:buFont typeface="+mj-lt"/>
              <a:buAutoNum type="arabicPeriod"/>
            </a:pPr>
            <a:r>
              <a:rPr lang="en-US" sz="2400" b="1" dirty="0" smtClean="0"/>
              <a:t>Diencephalon</a:t>
            </a:r>
          </a:p>
          <a:p>
            <a:pPr marL="0" indent="0">
              <a:buNone/>
            </a:pPr>
            <a:r>
              <a:rPr lang="en-US" sz="2400" b="1" dirty="0"/>
              <a:t> </a:t>
            </a:r>
            <a:r>
              <a:rPr lang="en-US" sz="2400" b="1" dirty="0" smtClean="0"/>
              <a:t>      	</a:t>
            </a:r>
            <a:r>
              <a:rPr lang="en-US" sz="2400" dirty="0" smtClean="0"/>
              <a:t>(b/t the midbrain  	and cerebrum)</a:t>
            </a:r>
          </a:p>
          <a:p>
            <a:pPr marL="0" indent="0">
              <a:buNone/>
            </a:pPr>
            <a:r>
              <a:rPr lang="en-US" sz="2400" dirty="0"/>
              <a:t> </a:t>
            </a:r>
            <a:r>
              <a:rPr lang="en-US" sz="2400" dirty="0" smtClean="0"/>
              <a:t>     	(contains </a:t>
            </a:r>
            <a:r>
              <a:rPr lang="en-US" sz="2400" dirty="0" err="1" smtClean="0"/>
              <a:t>thalmus</a:t>
            </a:r>
            <a:r>
              <a:rPr lang="en-US" sz="2400" dirty="0" smtClean="0"/>
              <a:t> &amp;   	</a:t>
            </a:r>
            <a:r>
              <a:rPr lang="en-US" sz="2400" dirty="0" err="1" smtClean="0"/>
              <a:t>hypothalmus</a:t>
            </a:r>
            <a:r>
              <a:rPr lang="en-US" sz="2400" dirty="0" smtClean="0"/>
              <a:t>)</a:t>
            </a:r>
          </a:p>
          <a:p>
            <a:pPr marL="0" indent="0">
              <a:buNone/>
            </a:pPr>
            <a:r>
              <a:rPr lang="en-US" sz="2400" b="1" dirty="0" smtClean="0"/>
              <a:t>3     Cerebellum</a:t>
            </a:r>
          </a:p>
          <a:p>
            <a:pPr marL="0" indent="0">
              <a:buNone/>
            </a:pPr>
            <a:r>
              <a:rPr lang="en-US" sz="2400" b="1" dirty="0" smtClean="0"/>
              <a:t>4     Brain Stem</a:t>
            </a:r>
          </a:p>
          <a:p>
            <a:pPr marL="0" indent="0">
              <a:buNone/>
            </a:pPr>
            <a:r>
              <a:rPr lang="en-US" sz="2400" dirty="0"/>
              <a:t> </a:t>
            </a:r>
            <a:r>
              <a:rPr lang="en-US" sz="2400" dirty="0" smtClean="0"/>
              <a:t>     	(3 parts:      	Midbrain,  Pons, </a:t>
            </a:r>
          </a:p>
          <a:p>
            <a:pPr marL="0" indent="0">
              <a:buNone/>
            </a:pPr>
            <a:r>
              <a:rPr lang="en-US" sz="2400" dirty="0" smtClean="0"/>
              <a:t>	Medulla oblongata</a:t>
            </a:r>
            <a:r>
              <a:rPr lang="en-US" sz="2400" dirty="0"/>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066800"/>
            <a:ext cx="5029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00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Central Nervous System</a:t>
            </a:r>
            <a:br>
              <a:rPr lang="en-US" dirty="0" smtClean="0"/>
            </a:br>
            <a:r>
              <a:rPr lang="en-US" dirty="0" smtClean="0"/>
              <a:t>Brain</a:t>
            </a:r>
            <a:endParaRPr lang="en-US" dirty="0"/>
          </a:p>
        </p:txBody>
      </p:sp>
      <p:sp>
        <p:nvSpPr>
          <p:cNvPr id="3" name="Content Placeholder 2"/>
          <p:cNvSpPr>
            <a:spLocks noGrp="1"/>
          </p:cNvSpPr>
          <p:nvPr>
            <p:ph idx="1"/>
          </p:nvPr>
        </p:nvSpPr>
        <p:spPr>
          <a:xfrm>
            <a:off x="457200" y="1066800"/>
            <a:ext cx="8229600" cy="5638800"/>
          </a:xfrm>
        </p:spPr>
        <p:txBody>
          <a:bodyPr>
            <a:normAutofit fontScale="85000" lnSpcReduction="10000"/>
          </a:bodyPr>
          <a:lstStyle/>
          <a:p>
            <a:pPr marL="0" indent="0" algn="ctr">
              <a:buNone/>
            </a:pPr>
            <a:r>
              <a:rPr lang="en-US" dirty="0" smtClean="0"/>
              <a:t>Coverings </a:t>
            </a:r>
            <a:r>
              <a:rPr lang="en-US" dirty="0"/>
              <a:t>of the Brain (MENINGES)</a:t>
            </a:r>
          </a:p>
          <a:p>
            <a:pPr marL="0" indent="0">
              <a:buNone/>
            </a:pPr>
            <a:r>
              <a:rPr lang="en-US" sz="3300" dirty="0"/>
              <a:t>• DURA MATER – outer brain covering, lines the</a:t>
            </a:r>
          </a:p>
          <a:p>
            <a:pPr marL="0" indent="0">
              <a:buNone/>
            </a:pPr>
            <a:r>
              <a:rPr lang="en-US" sz="3300" dirty="0"/>
              <a:t>inside of the skull, tough dense </a:t>
            </a:r>
            <a:r>
              <a:rPr lang="en-US" sz="3300" dirty="0" smtClean="0"/>
              <a:t>fibrous connective </a:t>
            </a:r>
            <a:r>
              <a:rPr lang="en-US" sz="3300" dirty="0"/>
              <a:t>tissue.</a:t>
            </a:r>
          </a:p>
          <a:p>
            <a:pPr marL="0" indent="0">
              <a:buNone/>
            </a:pPr>
            <a:r>
              <a:rPr lang="en-US" sz="3300" dirty="0"/>
              <a:t>• SUBDURAL SPACE – between </a:t>
            </a:r>
            <a:r>
              <a:rPr lang="en-US" sz="3300" dirty="0" err="1"/>
              <a:t>dura</a:t>
            </a:r>
            <a:r>
              <a:rPr lang="en-US" sz="3300" dirty="0"/>
              <a:t> </a:t>
            </a:r>
            <a:r>
              <a:rPr lang="en-US" sz="3300" dirty="0" smtClean="0"/>
              <a:t>and arachnoid</a:t>
            </a:r>
            <a:endParaRPr lang="en-US" sz="3300" dirty="0"/>
          </a:p>
          <a:p>
            <a:pPr marL="0" indent="0">
              <a:buNone/>
            </a:pPr>
            <a:r>
              <a:rPr lang="en-US" sz="3300" dirty="0"/>
              <a:t>• ARACHNOID – middle layer, resembles </a:t>
            </a:r>
            <a:r>
              <a:rPr lang="en-US" sz="3300" dirty="0" smtClean="0"/>
              <a:t>fine cobweb</a:t>
            </a:r>
            <a:endParaRPr lang="en-US" sz="3300" dirty="0"/>
          </a:p>
          <a:p>
            <a:pPr marL="0" indent="0">
              <a:buNone/>
            </a:pPr>
            <a:r>
              <a:rPr lang="en-US" sz="3300" dirty="0"/>
              <a:t>• PIA MATER – covers the brain’s </a:t>
            </a:r>
            <a:r>
              <a:rPr lang="en-US" sz="3300" dirty="0" smtClean="0"/>
              <a:t>surface, comprised </a:t>
            </a:r>
            <a:r>
              <a:rPr lang="en-US" sz="3300" dirty="0"/>
              <a:t>of blood vessels held together </a:t>
            </a:r>
            <a:r>
              <a:rPr lang="en-US" sz="3300" dirty="0" smtClean="0"/>
              <a:t>by connective tissue</a:t>
            </a:r>
          </a:p>
          <a:p>
            <a:r>
              <a:rPr lang="en-US" sz="3300" dirty="0"/>
              <a:t>SUBARACHNOID SPACE - between arachnoid and</a:t>
            </a:r>
          </a:p>
          <a:p>
            <a:pPr marL="0" indent="0">
              <a:buNone/>
            </a:pPr>
            <a:r>
              <a:rPr lang="en-US" sz="3300" dirty="0" err="1"/>
              <a:t>pia</a:t>
            </a:r>
            <a:r>
              <a:rPr lang="en-US" sz="3300" dirty="0"/>
              <a:t> </a:t>
            </a:r>
            <a:r>
              <a:rPr lang="en-US" sz="3300" dirty="0" err="1"/>
              <a:t>mater,filled</a:t>
            </a:r>
            <a:r>
              <a:rPr lang="en-US" sz="3300" dirty="0"/>
              <a:t> with CEREBROSPINAL </a:t>
            </a:r>
            <a:r>
              <a:rPr lang="en-US" sz="3300" dirty="0" smtClean="0"/>
              <a:t>FLUID (CSF) </a:t>
            </a:r>
            <a:r>
              <a:rPr lang="en-US" sz="3300" dirty="0"/>
              <a:t>–</a:t>
            </a:r>
          </a:p>
          <a:p>
            <a:pPr marL="0" indent="0">
              <a:buNone/>
            </a:pPr>
            <a:r>
              <a:rPr lang="en-US" sz="3300" dirty="0"/>
              <a:t>acts as a liquid shock absorber and source of</a:t>
            </a:r>
          </a:p>
          <a:p>
            <a:pPr marL="0" indent="0">
              <a:buNone/>
            </a:pPr>
            <a:r>
              <a:rPr lang="en-US" sz="3300" dirty="0"/>
              <a:t>nutrients for the brain.</a:t>
            </a:r>
          </a:p>
        </p:txBody>
      </p:sp>
    </p:spTree>
    <p:extLst>
      <p:ext uri="{BB962C8B-B14F-4D97-AF65-F5344CB8AC3E}">
        <p14:creationId xmlns:p14="http://schemas.microsoft.com/office/powerpoint/2010/main" val="3393670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898</Words>
  <Application>Microsoft Office PowerPoint</Application>
  <PresentationFormat>On-screen Show (4:3)</PresentationFormat>
  <Paragraphs>201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Divided into 3 Parts</vt:lpstr>
      <vt:lpstr>Central nervous system </vt:lpstr>
      <vt:lpstr>PowerPoint Presentation</vt:lpstr>
      <vt:lpstr>Central Nervous System</vt:lpstr>
      <vt:lpstr>Central Nervous System Types of Neurons… </vt:lpstr>
      <vt:lpstr>Central Nervous System Brain</vt:lpstr>
      <vt:lpstr>Central Nervous System Brain </vt:lpstr>
      <vt:lpstr>Central Nervous System Brain</vt:lpstr>
      <vt:lpstr>Central Nervous System Brain</vt:lpstr>
      <vt:lpstr>Central Nervous System  Functions of the Brain Cerebrum </vt:lpstr>
      <vt:lpstr>Central Nervous System  Functions of the Brain Cerebellum</vt:lpstr>
      <vt:lpstr>Central Nervous System  Functions of the Brain Brain Stem</vt:lpstr>
      <vt:lpstr>Central Nervous System Spinal Cord</vt:lpstr>
      <vt:lpstr>Peripheral Nervous system</vt:lpstr>
      <vt:lpstr>Peripheral Nervous System</vt:lpstr>
      <vt:lpstr>Peripheral Nervous System 2 Types of Nerves</vt:lpstr>
      <vt:lpstr>Peripheral Nervous System Cranial Nerves</vt:lpstr>
      <vt:lpstr>Peripheral Nervous System Spinal Nerves</vt:lpstr>
      <vt:lpstr>Autonomic Nervous System</vt:lpstr>
      <vt:lpstr>Autonomic Nervous System *Part of the Peripheral Nervous System*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CTE</dc:creator>
  <cp:lastModifiedBy>CTE</cp:lastModifiedBy>
  <cp:revision>24</cp:revision>
  <dcterms:created xsi:type="dcterms:W3CDTF">2013-03-26T13:56:26Z</dcterms:created>
  <dcterms:modified xsi:type="dcterms:W3CDTF">2013-10-23T17:33:39Z</dcterms:modified>
</cp:coreProperties>
</file>