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5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B5D7-5076-4BED-B7E2-9A5A7F85122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689A-0096-4B92-B36E-298DD64B335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B5D7-5076-4BED-B7E2-9A5A7F85122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689A-0096-4B92-B36E-298DD64B3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B5D7-5076-4BED-B7E2-9A5A7F85122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689A-0096-4B92-B36E-298DD64B3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B5D7-5076-4BED-B7E2-9A5A7F85122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689A-0096-4B92-B36E-298DD64B33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B5D7-5076-4BED-B7E2-9A5A7F85122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689A-0096-4B92-B36E-298DD64B3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B5D7-5076-4BED-B7E2-9A5A7F85122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689A-0096-4B92-B36E-298DD64B3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B5D7-5076-4BED-B7E2-9A5A7F85122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689A-0096-4B92-B36E-298DD64B3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B5D7-5076-4BED-B7E2-9A5A7F85122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689A-0096-4B92-B36E-298DD64B3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B5D7-5076-4BED-B7E2-9A5A7F85122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689A-0096-4B92-B36E-298DD64B3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B5D7-5076-4BED-B7E2-9A5A7F85122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689A-0096-4B92-B36E-298DD64B3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B5D7-5076-4BED-B7E2-9A5A7F85122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689A-0096-4B92-B36E-298DD64B3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8CBB5D7-5076-4BED-B7E2-9A5A7F85122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4C1689A-0096-4B92-B36E-298DD64B335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HS1 – Section 8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Disorders of the nervous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893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hydrocephalus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Increased </a:t>
            </a:r>
            <a:r>
              <a:rPr lang="en-US" sz="2800" dirty="0" smtClean="0"/>
              <a:t>vol.  </a:t>
            </a:r>
            <a:r>
              <a:rPr lang="en-US" sz="2800" dirty="0"/>
              <a:t>of </a:t>
            </a:r>
            <a:r>
              <a:rPr lang="en-US" sz="2800" dirty="0" smtClean="0"/>
              <a:t>CSF in brain ventricles</a:t>
            </a:r>
            <a:endParaRPr lang="en-US" sz="2800" dirty="0"/>
          </a:p>
          <a:p>
            <a:r>
              <a:rPr lang="en-US" sz="2800" dirty="0" smtClean="0"/>
              <a:t>Usually</a:t>
            </a:r>
            <a:r>
              <a:rPr lang="en-US" sz="2800" dirty="0"/>
              <a:t>, blockage in 3rd or 4th ventricle</a:t>
            </a:r>
          </a:p>
          <a:p>
            <a:r>
              <a:rPr lang="en-US" sz="2800" dirty="0" smtClean="0"/>
              <a:t>Enlargement </a:t>
            </a:r>
            <a:r>
              <a:rPr lang="en-US" sz="2800" dirty="0"/>
              <a:t>of </a:t>
            </a:r>
            <a:r>
              <a:rPr lang="en-US" sz="2800" dirty="0" smtClean="0"/>
              <a:t>head</a:t>
            </a:r>
          </a:p>
          <a:p>
            <a:r>
              <a:rPr lang="en-US" sz="2800" dirty="0" smtClean="0"/>
              <a:t>Bypass </a:t>
            </a:r>
            <a:r>
              <a:rPr lang="en-US" sz="2800" dirty="0"/>
              <a:t>or shunt performed to relieve pressure</a:t>
            </a:r>
          </a:p>
        </p:txBody>
      </p:sp>
    </p:spTree>
    <p:extLst>
      <p:ext uri="{BB962C8B-B14F-4D97-AF65-F5344CB8AC3E}">
        <p14:creationId xmlns:p14="http://schemas.microsoft.com/office/powerpoint/2010/main" val="192888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2291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435131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352800" cy="226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s://encrypted-tbn2.gstatic.com/images?q=tbn:ANd9GcS8WsYVtRbLjmQGfsEAqSr3v69aDLOTsDAzMuFnNPX6b5sSp3f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68279"/>
            <a:ext cx="3657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33800"/>
            <a:ext cx="7885113" cy="2428875"/>
          </a:xfrm>
        </p:spPr>
        <p:txBody>
          <a:bodyPr/>
          <a:lstStyle/>
          <a:p>
            <a:r>
              <a:rPr lang="en-US" dirty="0" smtClean="0"/>
              <a:t>meningitis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meningitis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Inflammation </a:t>
            </a:r>
            <a:r>
              <a:rPr lang="en-US" sz="2800" dirty="0"/>
              <a:t>of the lining of the brain &amp;</a:t>
            </a:r>
            <a:r>
              <a:rPr lang="en-US" sz="2800" dirty="0" smtClean="0"/>
              <a:t> spinal cord</a:t>
            </a:r>
          </a:p>
          <a:p>
            <a:r>
              <a:rPr lang="en-US" sz="2800" dirty="0" smtClean="0"/>
              <a:t>bacterial </a:t>
            </a:r>
            <a:r>
              <a:rPr lang="en-US" sz="2800" dirty="0"/>
              <a:t>or viral</a:t>
            </a:r>
          </a:p>
          <a:p>
            <a:r>
              <a:rPr lang="en-US" sz="2800" dirty="0" err="1" smtClean="0"/>
              <a:t>Sx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smtClean="0"/>
              <a:t>HA, </a:t>
            </a:r>
            <a:r>
              <a:rPr lang="en-US" sz="2800" dirty="0"/>
              <a:t>fever and stiff neck</a:t>
            </a:r>
          </a:p>
          <a:p>
            <a:r>
              <a:rPr lang="en-US" sz="2800" dirty="0" smtClean="0"/>
              <a:t>If severe, </a:t>
            </a:r>
            <a:r>
              <a:rPr lang="en-US" sz="2800" dirty="0"/>
              <a:t>may lead to paralysis, coma </a:t>
            </a:r>
            <a:r>
              <a:rPr lang="en-US" sz="2800" dirty="0" smtClean="0"/>
              <a:t>and death</a:t>
            </a:r>
            <a:endParaRPr lang="en-US" sz="2800" dirty="0"/>
          </a:p>
          <a:p>
            <a:r>
              <a:rPr lang="en-US" sz="2800" dirty="0" smtClean="0"/>
              <a:t>If </a:t>
            </a:r>
            <a:r>
              <a:rPr lang="en-US" sz="2800" dirty="0"/>
              <a:t>bacterial, may be treated with </a:t>
            </a:r>
            <a:r>
              <a:rPr lang="en-US" sz="2800" dirty="0" err="1" smtClean="0"/>
              <a:t>abx</a:t>
            </a:r>
            <a:endParaRPr lang="en-US" sz="2800" dirty="0" smtClean="0"/>
          </a:p>
          <a:p>
            <a:r>
              <a:rPr lang="en-US" sz="2800" dirty="0" smtClean="0"/>
              <a:t>Vaccine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312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29001"/>
            <a:ext cx="7885113" cy="2895600"/>
          </a:xfrm>
        </p:spPr>
        <p:txBody>
          <a:bodyPr/>
          <a:lstStyle/>
          <a:p>
            <a:r>
              <a:rPr lang="en-US" dirty="0" smtClean="0"/>
              <a:t>Multiple sclerosis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14400"/>
            <a:ext cx="7924800" cy="480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Chronic </a:t>
            </a:r>
            <a:r>
              <a:rPr lang="en-US" sz="3200" dirty="0"/>
              <a:t>inflammatory disease of CNS</a:t>
            </a:r>
          </a:p>
          <a:p>
            <a:r>
              <a:rPr lang="en-US" sz="3200" dirty="0" smtClean="0"/>
              <a:t>Immune </a:t>
            </a:r>
            <a:r>
              <a:rPr lang="en-US" sz="3200" dirty="0"/>
              <a:t>cells attack myelin sheath of axon </a:t>
            </a:r>
            <a:endParaRPr lang="en-US" sz="3200" dirty="0" smtClean="0"/>
          </a:p>
          <a:p>
            <a:r>
              <a:rPr lang="en-US" sz="3200" dirty="0" smtClean="0"/>
              <a:t>No known cause</a:t>
            </a:r>
            <a:endParaRPr lang="en-US" sz="3200" dirty="0"/>
          </a:p>
          <a:p>
            <a:r>
              <a:rPr lang="en-US" sz="3200" dirty="0" err="1" smtClean="0"/>
              <a:t>Sx</a:t>
            </a:r>
            <a:r>
              <a:rPr lang="en-US" sz="3200" dirty="0" smtClean="0"/>
              <a:t> </a:t>
            </a:r>
            <a:r>
              <a:rPr lang="en-US" sz="3200" dirty="0"/>
              <a:t>– </a:t>
            </a:r>
            <a:r>
              <a:rPr lang="en-US" sz="3200" dirty="0" smtClean="0"/>
              <a:t>weak limbs, numbness, diplopia, </a:t>
            </a:r>
            <a:r>
              <a:rPr lang="en-US" sz="3200" dirty="0"/>
              <a:t>speech </a:t>
            </a:r>
            <a:r>
              <a:rPr lang="en-US" sz="3200" dirty="0" smtClean="0"/>
              <a:t>problems, loss </a:t>
            </a:r>
            <a:r>
              <a:rPr lang="en-US" sz="3200" dirty="0"/>
              <a:t>of coordination, </a:t>
            </a:r>
            <a:r>
              <a:rPr lang="en-US" sz="3200" dirty="0" smtClean="0"/>
              <a:t>? </a:t>
            </a:r>
            <a:r>
              <a:rPr lang="en-US" sz="3200" dirty="0"/>
              <a:t>paralysis</a:t>
            </a:r>
          </a:p>
          <a:p>
            <a:r>
              <a:rPr lang="en-US" sz="3200" dirty="0" smtClean="0"/>
              <a:t>Typically </a:t>
            </a:r>
            <a:r>
              <a:rPr lang="en-US" sz="3200" dirty="0"/>
              <a:t>strikes </a:t>
            </a:r>
            <a:r>
              <a:rPr lang="en-US" sz="3200" dirty="0" smtClean="0"/>
              <a:t>age </a:t>
            </a:r>
            <a:r>
              <a:rPr lang="en-US" sz="3200" dirty="0"/>
              <a:t>20 – </a:t>
            </a:r>
            <a:r>
              <a:rPr lang="en-US" sz="3200" dirty="0" smtClean="0"/>
              <a:t>40 &amp; women</a:t>
            </a:r>
            <a:endParaRPr lang="en-US" sz="32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453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81401"/>
            <a:ext cx="7885113" cy="2743200"/>
          </a:xfrm>
        </p:spPr>
        <p:txBody>
          <a:bodyPr/>
          <a:lstStyle/>
          <a:p>
            <a:r>
              <a:rPr lang="en-US" dirty="0" smtClean="0"/>
              <a:t>neuritis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/>
          <a:lstStyle/>
          <a:p>
            <a:r>
              <a:rPr lang="en-US" dirty="0" smtClean="0"/>
              <a:t>neuritis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838200"/>
            <a:ext cx="7924800" cy="4114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Inflammation </a:t>
            </a:r>
            <a:r>
              <a:rPr lang="en-US" sz="3200" dirty="0"/>
              <a:t>of a nerve</a:t>
            </a:r>
          </a:p>
          <a:p>
            <a:r>
              <a:rPr lang="en-US" sz="3200" dirty="0" err="1" smtClean="0"/>
              <a:t>Sx</a:t>
            </a:r>
            <a:r>
              <a:rPr lang="en-US" sz="3200" dirty="0" smtClean="0"/>
              <a:t> : severe </a:t>
            </a:r>
            <a:r>
              <a:rPr lang="en-US" sz="3200" dirty="0"/>
              <a:t>pain, hypersensitivity, loss </a:t>
            </a:r>
            <a:r>
              <a:rPr lang="en-US" sz="3200" dirty="0" smtClean="0"/>
              <a:t>of sensation</a:t>
            </a:r>
            <a:r>
              <a:rPr lang="en-US" sz="3200" dirty="0"/>
              <a:t>, muscular atrophy and weakness,</a:t>
            </a:r>
          </a:p>
          <a:p>
            <a:pPr marL="0" indent="0">
              <a:buNone/>
            </a:pPr>
            <a:r>
              <a:rPr lang="en-US" sz="3200" dirty="0"/>
              <a:t>PARESTHESIA (tingling, burning, and </a:t>
            </a:r>
            <a:r>
              <a:rPr lang="en-US" sz="3200" dirty="0" smtClean="0"/>
              <a:t>crawling of </a:t>
            </a:r>
            <a:r>
              <a:rPr lang="en-US" sz="3200" dirty="0"/>
              <a:t>skin)</a:t>
            </a:r>
          </a:p>
          <a:p>
            <a:r>
              <a:rPr lang="en-US" sz="3200" dirty="0" smtClean="0"/>
              <a:t>Causes </a:t>
            </a:r>
            <a:r>
              <a:rPr lang="en-US" sz="3200" dirty="0"/>
              <a:t>– may be infectious, chemical, </a:t>
            </a:r>
            <a:r>
              <a:rPr lang="en-US" sz="3200" dirty="0" smtClean="0"/>
              <a:t>or because </a:t>
            </a:r>
            <a:r>
              <a:rPr lang="en-US" sz="3200" dirty="0"/>
              <a:t>of other conditions</a:t>
            </a:r>
          </a:p>
          <a:p>
            <a:r>
              <a:rPr lang="en-US" sz="3200" dirty="0" smtClean="0"/>
              <a:t>Rx </a:t>
            </a:r>
            <a:r>
              <a:rPr lang="en-US" sz="3200" dirty="0"/>
              <a:t>– eliminate cause, analgesics</a:t>
            </a:r>
          </a:p>
        </p:txBody>
      </p:sp>
    </p:spTree>
    <p:extLst>
      <p:ext uri="{BB962C8B-B14F-4D97-AF65-F5344CB8AC3E}">
        <p14:creationId xmlns:p14="http://schemas.microsoft.com/office/powerpoint/2010/main" val="6637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76601"/>
            <a:ext cx="7885113" cy="3048000"/>
          </a:xfrm>
        </p:spPr>
        <p:txBody>
          <a:bodyPr/>
          <a:lstStyle/>
          <a:p>
            <a:r>
              <a:rPr lang="en-US" dirty="0" smtClean="0"/>
              <a:t>Parkinson’s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Parkinson’s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581400" cy="4114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Sx</a:t>
            </a:r>
            <a:r>
              <a:rPr lang="en-US" sz="2800" dirty="0" smtClean="0"/>
              <a:t> </a:t>
            </a:r>
            <a:r>
              <a:rPr lang="en-US" sz="2800" dirty="0"/>
              <a:t>– tremors, shuffling gait, pill-rolling, </a:t>
            </a:r>
            <a:r>
              <a:rPr lang="en-US" sz="2800" dirty="0" smtClean="0"/>
              <a:t>and muscular </a:t>
            </a:r>
            <a:r>
              <a:rPr lang="en-US" sz="2800" dirty="0"/>
              <a:t>rigidity</a:t>
            </a:r>
          </a:p>
          <a:p>
            <a:r>
              <a:rPr lang="en-US" sz="2800" dirty="0" smtClean="0"/>
              <a:t>Decrease </a:t>
            </a:r>
            <a:r>
              <a:rPr lang="en-US" sz="2800" dirty="0"/>
              <a:t>in neurotransmitter </a:t>
            </a:r>
            <a:r>
              <a:rPr lang="en-US" sz="2800" dirty="0" smtClean="0"/>
              <a:t>“dopamine”</a:t>
            </a:r>
            <a:endParaRPr lang="en-US" sz="2800" dirty="0"/>
          </a:p>
          <a:p>
            <a:r>
              <a:rPr lang="en-US" sz="2800" dirty="0" smtClean="0"/>
              <a:t>Rx –drugs </a:t>
            </a:r>
            <a:r>
              <a:rPr lang="en-US" sz="2800" dirty="0"/>
              <a:t>to treat symptoms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65666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93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29001"/>
            <a:ext cx="7885113" cy="2895600"/>
          </a:xfrm>
        </p:spPr>
        <p:txBody>
          <a:bodyPr/>
          <a:lstStyle/>
          <a:p>
            <a:r>
              <a:rPr lang="en-US" dirty="0" smtClean="0"/>
              <a:t>Alzheimer's disease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29001"/>
            <a:ext cx="7885113" cy="2895600"/>
          </a:xfrm>
        </p:spPr>
        <p:txBody>
          <a:bodyPr/>
          <a:lstStyle/>
          <a:p>
            <a:r>
              <a:rPr lang="en-US" dirty="0" smtClean="0"/>
              <a:t>Poliomyelitis (polio)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Disease </a:t>
            </a:r>
            <a:r>
              <a:rPr lang="en-US" sz="3200" dirty="0"/>
              <a:t>of nerve pathways of spinal cord </a:t>
            </a:r>
            <a:r>
              <a:rPr lang="en-US" sz="3200" dirty="0" smtClean="0"/>
              <a:t>– causing </a:t>
            </a:r>
            <a:r>
              <a:rPr lang="en-US" sz="3200" dirty="0"/>
              <a:t>paralysis</a:t>
            </a:r>
          </a:p>
          <a:p>
            <a:r>
              <a:rPr lang="en-US" sz="3200" dirty="0" smtClean="0"/>
              <a:t>Almost </a:t>
            </a:r>
            <a:r>
              <a:rPr lang="en-US" sz="3200" dirty="0"/>
              <a:t>eliminated in USA (vaccine)</a:t>
            </a:r>
          </a:p>
        </p:txBody>
      </p:sp>
    </p:spTree>
    <p:extLst>
      <p:ext uri="{BB962C8B-B14F-4D97-AF65-F5344CB8AC3E}">
        <p14:creationId xmlns:p14="http://schemas.microsoft.com/office/powerpoint/2010/main" val="419533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1"/>
            <a:ext cx="7885113" cy="3124200"/>
          </a:xfrm>
        </p:spPr>
        <p:txBody>
          <a:bodyPr/>
          <a:lstStyle/>
          <a:p>
            <a:r>
              <a:rPr lang="en-US" dirty="0" smtClean="0"/>
              <a:t>West </a:t>
            </a:r>
            <a:r>
              <a:rPr lang="en-US" dirty="0" err="1" smtClean="0"/>
              <a:t>nile</a:t>
            </a:r>
            <a:r>
              <a:rPr lang="en-US" dirty="0" smtClean="0"/>
              <a:t> virus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</a:t>
            </a:r>
            <a:r>
              <a:rPr lang="en-US" dirty="0" err="1" smtClean="0"/>
              <a:t>nile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Mosquito-borne virus that can causes meningitis. </a:t>
            </a:r>
          </a:p>
          <a:p>
            <a:r>
              <a:rPr lang="en-US" sz="2800" dirty="0" smtClean="0"/>
              <a:t>Spread to humans by the bite of an infected mosquito</a:t>
            </a:r>
          </a:p>
          <a:p>
            <a:r>
              <a:rPr lang="en-US" sz="2800" dirty="0" smtClean="0"/>
              <a:t>Mosquito becomes infected by an infected bird </a:t>
            </a:r>
          </a:p>
          <a:p>
            <a:r>
              <a:rPr lang="en-US" sz="2800" dirty="0" smtClean="0"/>
              <a:t>Some have flu like </a:t>
            </a:r>
            <a:r>
              <a:rPr lang="en-US" sz="2800" dirty="0" err="1" smtClean="0"/>
              <a:t>sx</a:t>
            </a:r>
            <a:r>
              <a:rPr lang="en-US" sz="2800" dirty="0" smtClean="0"/>
              <a:t> or no </a:t>
            </a:r>
            <a:r>
              <a:rPr lang="en-US" sz="2800" dirty="0" err="1" smtClean="0"/>
              <a:t>sx</a:t>
            </a:r>
            <a:r>
              <a:rPr lang="en-US" sz="2800" dirty="0" smtClean="0"/>
              <a:t> at all</a:t>
            </a:r>
          </a:p>
          <a:p>
            <a:r>
              <a:rPr lang="en-US" sz="2800" dirty="0" smtClean="0"/>
              <a:t>Key is prevention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507" y="3657600"/>
            <a:ext cx="2352675" cy="165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3622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9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33801"/>
            <a:ext cx="7885113" cy="2590800"/>
          </a:xfrm>
        </p:spPr>
        <p:txBody>
          <a:bodyPr/>
          <a:lstStyle/>
          <a:p>
            <a:r>
              <a:rPr lang="en-US" dirty="0"/>
              <a:t>Cerebral Vascular </a:t>
            </a:r>
            <a:r>
              <a:rPr lang="en-US" dirty="0" smtClean="0"/>
              <a:t>Accident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cva</a:t>
            </a:r>
            <a:r>
              <a:rPr lang="en-US" dirty="0"/>
              <a:t> </a:t>
            </a:r>
            <a:r>
              <a:rPr lang="en-US" dirty="0" smtClean="0"/>
              <a:t>or stroke)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11162"/>
          </a:xfrm>
        </p:spPr>
        <p:txBody>
          <a:bodyPr/>
          <a:lstStyle/>
          <a:p>
            <a:r>
              <a:rPr lang="en-US" dirty="0" err="1" smtClean="0"/>
              <a:t>cva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609600"/>
            <a:ext cx="7924800" cy="5105400"/>
          </a:xfrm>
        </p:spPr>
        <p:txBody>
          <a:bodyPr numCol="2">
            <a:noAutofit/>
          </a:bodyPr>
          <a:lstStyle/>
          <a:p>
            <a:r>
              <a:rPr lang="en-US" sz="2800" dirty="0" smtClean="0"/>
              <a:t>Interruption </a:t>
            </a:r>
            <a:r>
              <a:rPr lang="en-US" sz="2800" dirty="0"/>
              <a:t>of blood and O2 to brain</a:t>
            </a:r>
          </a:p>
          <a:p>
            <a:r>
              <a:rPr lang="en-US" sz="2800" dirty="0" smtClean="0"/>
              <a:t>3rd </a:t>
            </a:r>
            <a:r>
              <a:rPr lang="en-US" sz="2800" dirty="0"/>
              <a:t>leading cause of death in USA</a:t>
            </a:r>
          </a:p>
          <a:p>
            <a:pPr lvl="1"/>
            <a:r>
              <a:rPr lang="en-US" sz="2800" b="1" u="sng" dirty="0"/>
              <a:t>Risk Factors</a:t>
            </a:r>
          </a:p>
          <a:p>
            <a:r>
              <a:rPr lang="en-US" sz="2800" dirty="0"/>
              <a:t>􀂃 Smoking</a:t>
            </a:r>
          </a:p>
          <a:p>
            <a:r>
              <a:rPr lang="en-US" sz="2800" dirty="0"/>
              <a:t>􀂃 </a:t>
            </a:r>
            <a:r>
              <a:rPr lang="en-US" sz="2800" dirty="0" err="1" smtClean="0"/>
              <a:t>Htn</a:t>
            </a:r>
            <a:endParaRPr lang="en-US" sz="2800" dirty="0"/>
          </a:p>
          <a:p>
            <a:r>
              <a:rPr lang="en-US" sz="2800" dirty="0"/>
              <a:t>􀂃 Heart disease</a:t>
            </a:r>
          </a:p>
          <a:p>
            <a:r>
              <a:rPr lang="en-US" sz="2800" dirty="0"/>
              <a:t>􀂃 Family </a:t>
            </a:r>
            <a:r>
              <a:rPr lang="en-US" sz="2800" dirty="0" err="1" smtClean="0"/>
              <a:t>hx</a:t>
            </a:r>
            <a:endParaRPr lang="en-US" sz="2800" dirty="0"/>
          </a:p>
          <a:p>
            <a:pPr lvl="1"/>
            <a:endParaRPr lang="en-US" sz="2400" b="1" u="sng" dirty="0" smtClean="0"/>
          </a:p>
          <a:p>
            <a:pPr lvl="1"/>
            <a:endParaRPr lang="en-US" sz="2400" b="1" u="sng" dirty="0"/>
          </a:p>
          <a:p>
            <a:pPr lvl="1"/>
            <a:endParaRPr lang="en-US" sz="2400" b="1" u="sng" dirty="0" smtClean="0"/>
          </a:p>
          <a:p>
            <a:pPr marL="457200" lvl="1" indent="0">
              <a:buNone/>
            </a:pPr>
            <a:r>
              <a:rPr lang="en-US" sz="2800" b="1" u="sng" dirty="0" smtClean="0"/>
              <a:t>Causes </a:t>
            </a:r>
            <a:r>
              <a:rPr lang="en-US" sz="2800" b="1" u="sng" dirty="0"/>
              <a:t>of CVA</a:t>
            </a:r>
          </a:p>
          <a:p>
            <a:r>
              <a:rPr lang="en-US" sz="2800" dirty="0"/>
              <a:t>90% caused by blood clots</a:t>
            </a:r>
          </a:p>
          <a:p>
            <a:r>
              <a:rPr lang="en-US" sz="2800" dirty="0" smtClean="0"/>
              <a:t>10</a:t>
            </a:r>
            <a:r>
              <a:rPr lang="en-US" sz="2800" dirty="0"/>
              <a:t>% caused by ruptured blood vessels in </a:t>
            </a:r>
            <a:r>
              <a:rPr lang="en-US" sz="2800" dirty="0" smtClean="0"/>
              <a:t>the brain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644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33400"/>
            <a:ext cx="7924800" cy="1295400"/>
          </a:xfrm>
        </p:spPr>
        <p:txBody>
          <a:bodyPr/>
          <a:lstStyle/>
          <a:p>
            <a:r>
              <a:rPr lang="en-US" dirty="0" err="1" smtClean="0"/>
              <a:t>Cva</a:t>
            </a:r>
            <a:r>
              <a:rPr lang="en-US" dirty="0" smtClean="0"/>
              <a:t> 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685800"/>
            <a:ext cx="7924800" cy="5029200"/>
          </a:xfrm>
        </p:spPr>
        <p:txBody>
          <a:bodyPr numCol="2">
            <a:noAutofit/>
          </a:bodyPr>
          <a:lstStyle/>
          <a:p>
            <a:r>
              <a:rPr lang="en-US" sz="2400" dirty="0" err="1" smtClean="0"/>
              <a:t>Sx</a:t>
            </a:r>
            <a:endParaRPr lang="en-US" sz="2400" dirty="0"/>
          </a:p>
          <a:p>
            <a:r>
              <a:rPr lang="en-US" sz="2400" dirty="0" smtClean="0"/>
              <a:t>Hemiplegia </a:t>
            </a:r>
            <a:r>
              <a:rPr lang="en-US" sz="2400" dirty="0"/>
              <a:t>on opposite side of the body</a:t>
            </a:r>
          </a:p>
          <a:p>
            <a:r>
              <a:rPr lang="en-US" sz="2400" dirty="0" smtClean="0"/>
              <a:t>Sudden</a:t>
            </a:r>
            <a:r>
              <a:rPr lang="en-US" sz="2400" dirty="0"/>
              <a:t>, severe </a:t>
            </a:r>
            <a:r>
              <a:rPr lang="en-US" sz="2400" dirty="0" smtClean="0"/>
              <a:t>ha</a:t>
            </a:r>
            <a:endParaRPr lang="en-US" sz="2400" dirty="0"/>
          </a:p>
          <a:p>
            <a:r>
              <a:rPr lang="en-US" sz="2400" dirty="0" smtClean="0"/>
              <a:t>Dizziness</a:t>
            </a:r>
            <a:endParaRPr lang="en-US" sz="2400" dirty="0"/>
          </a:p>
          <a:p>
            <a:r>
              <a:rPr lang="en-US" sz="2400" dirty="0" smtClean="0"/>
              <a:t>Sudden </a:t>
            </a:r>
            <a:r>
              <a:rPr lang="en-US" sz="2400" dirty="0"/>
              <a:t>loss of vision in one eye</a:t>
            </a:r>
          </a:p>
          <a:p>
            <a:r>
              <a:rPr lang="en-US" sz="2400" dirty="0" smtClean="0"/>
              <a:t>Aphasia</a:t>
            </a:r>
            <a:endParaRPr lang="en-US" sz="2400" dirty="0"/>
          </a:p>
          <a:p>
            <a:r>
              <a:rPr lang="en-US" sz="2400" dirty="0" smtClean="0"/>
              <a:t>Dysphasia</a:t>
            </a:r>
            <a:endParaRPr lang="en-US" sz="2400" dirty="0"/>
          </a:p>
          <a:p>
            <a:r>
              <a:rPr lang="en-US" sz="2400" dirty="0" smtClean="0"/>
              <a:t>Coma</a:t>
            </a: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Tx</a:t>
            </a:r>
            <a:endParaRPr lang="en-US" sz="2400" dirty="0"/>
          </a:p>
          <a:p>
            <a:r>
              <a:rPr lang="en-US" sz="2400" dirty="0" smtClean="0"/>
              <a:t>Get </a:t>
            </a:r>
            <a:r>
              <a:rPr lang="en-US" sz="2400" dirty="0"/>
              <a:t>to the hospital immediately!!</a:t>
            </a:r>
          </a:p>
          <a:p>
            <a:r>
              <a:rPr lang="en-US" sz="2400" dirty="0" smtClean="0"/>
              <a:t>CT </a:t>
            </a:r>
            <a:r>
              <a:rPr lang="en-US" sz="2400" dirty="0"/>
              <a:t>done to determine etiology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If a clot, treatment aimed at dissolving clot</a:t>
            </a:r>
          </a:p>
          <a:p>
            <a:r>
              <a:rPr lang="en-US" sz="2400" dirty="0"/>
              <a:t>Prevention</a:t>
            </a:r>
          </a:p>
          <a:p>
            <a:r>
              <a:rPr lang="en-US" sz="2400" dirty="0" smtClean="0"/>
              <a:t>one </a:t>
            </a:r>
            <a:r>
              <a:rPr lang="en-US" sz="2400" dirty="0" err="1" smtClean="0"/>
              <a:t>asa</a:t>
            </a:r>
            <a:r>
              <a:rPr lang="en-US" sz="2400" dirty="0" smtClean="0"/>
              <a:t> </a:t>
            </a:r>
            <a:r>
              <a:rPr lang="en-US" sz="2400" dirty="0"/>
              <a:t>a day</a:t>
            </a:r>
          </a:p>
          <a:p>
            <a:r>
              <a:rPr lang="en-US" sz="2400" dirty="0"/>
              <a:t>Stop smoking</a:t>
            </a:r>
          </a:p>
          <a:p>
            <a:r>
              <a:rPr lang="en-US" sz="2400" dirty="0"/>
              <a:t>Exercise and lose weight</a:t>
            </a:r>
          </a:p>
          <a:p>
            <a:r>
              <a:rPr lang="en-US" sz="2400" dirty="0"/>
              <a:t>Control </a:t>
            </a:r>
            <a:r>
              <a:rPr lang="en-US" sz="2400" dirty="0" err="1" smtClean="0"/>
              <a:t>htn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226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76601"/>
            <a:ext cx="7885113" cy="3048000"/>
          </a:xfrm>
        </p:spPr>
        <p:txBody>
          <a:bodyPr/>
          <a:lstStyle/>
          <a:p>
            <a:r>
              <a:rPr lang="en-US" dirty="0" smtClean="0"/>
              <a:t>Spinal cord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685800"/>
          </a:xfrm>
        </p:spPr>
        <p:txBody>
          <a:bodyPr/>
          <a:lstStyle/>
          <a:p>
            <a:r>
              <a:rPr lang="en-US" dirty="0" smtClean="0"/>
              <a:t>Spinal cord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685800"/>
            <a:ext cx="7924800" cy="617220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2 types:</a:t>
            </a:r>
          </a:p>
          <a:p>
            <a:r>
              <a:rPr lang="en-US" sz="2800" dirty="0" smtClean="0"/>
              <a:t>Complete</a:t>
            </a:r>
            <a:r>
              <a:rPr lang="en-US" sz="2800" dirty="0"/>
              <a:t>. </a:t>
            </a:r>
            <a:r>
              <a:rPr lang="en-US" sz="2800" dirty="0" smtClean="0"/>
              <a:t>- almost </a:t>
            </a:r>
            <a:r>
              <a:rPr lang="en-US" sz="2800" dirty="0"/>
              <a:t>all </a:t>
            </a:r>
            <a:r>
              <a:rPr lang="en-US" sz="2800" dirty="0" smtClean="0"/>
              <a:t>feeling/ability are </a:t>
            </a:r>
            <a:r>
              <a:rPr lang="en-US" sz="2800" dirty="0"/>
              <a:t>lost below the spinal cord </a:t>
            </a:r>
            <a:r>
              <a:rPr lang="en-US" sz="2800" dirty="0" smtClean="0"/>
              <a:t>injury</a:t>
            </a:r>
          </a:p>
          <a:p>
            <a:r>
              <a:rPr lang="en-US" sz="2800" dirty="0" smtClean="0"/>
              <a:t> Incomplete. - some function </a:t>
            </a:r>
            <a:r>
              <a:rPr lang="en-US" sz="2800" dirty="0"/>
              <a:t>below the </a:t>
            </a:r>
            <a:r>
              <a:rPr lang="en-US" sz="2800" dirty="0" smtClean="0"/>
              <a:t>injury area.</a:t>
            </a:r>
          </a:p>
          <a:p>
            <a:endParaRPr lang="en-US" sz="2800" dirty="0" smtClean="0"/>
          </a:p>
          <a:p>
            <a:r>
              <a:rPr lang="en-US" sz="2800" dirty="0"/>
              <a:t>Tetraplegia or quadriplegia. </a:t>
            </a:r>
            <a:r>
              <a:rPr lang="en-US" sz="2800" dirty="0" smtClean="0"/>
              <a:t>arms</a:t>
            </a:r>
            <a:r>
              <a:rPr lang="en-US" sz="2800" dirty="0"/>
              <a:t>, hands, trunk, legs and pelvic organs are all affected </a:t>
            </a: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TE\Desktop\tmp1498_thum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6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Alzheimer's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Progressive </a:t>
            </a:r>
            <a:r>
              <a:rPr lang="en-US" sz="2800" dirty="0"/>
              <a:t>disease </a:t>
            </a:r>
            <a:r>
              <a:rPr lang="en-US" sz="2800" dirty="0" smtClean="0"/>
              <a:t>– starts w/ little things </a:t>
            </a:r>
          </a:p>
          <a:p>
            <a:endParaRPr lang="en-US" sz="2800" dirty="0" smtClean="0"/>
          </a:p>
          <a:p>
            <a:r>
              <a:rPr lang="en-US" sz="2800" dirty="0" smtClean="0"/>
              <a:t>No known cause</a:t>
            </a:r>
          </a:p>
          <a:p>
            <a:endParaRPr lang="en-US" sz="2800" dirty="0" smtClean="0"/>
          </a:p>
          <a:p>
            <a:r>
              <a:rPr lang="en-US" sz="2800" dirty="0" smtClean="0"/>
              <a:t>No cure </a:t>
            </a:r>
            <a:r>
              <a:rPr lang="en-US" sz="2800" dirty="0" smtClean="0">
                <a:sym typeface="Wingdings" pitchFamily="2" charset="2"/>
              </a:rPr>
              <a:t> **Mind stimulation helps (crossword puzzles, consistency, signs around the house..</a:t>
            </a:r>
            <a:r>
              <a:rPr lang="en-US" sz="2800" dirty="0" err="1" smtClean="0">
                <a:sym typeface="Wingdings" pitchFamily="2" charset="2"/>
              </a:rPr>
              <a:t>etc</a:t>
            </a:r>
            <a:r>
              <a:rPr lang="en-US" sz="2800" dirty="0" smtClean="0">
                <a:sym typeface="Wingdings" pitchFamily="2" charset="2"/>
              </a:rPr>
              <a:t>…)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210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81401"/>
            <a:ext cx="7885113" cy="2743200"/>
          </a:xfrm>
        </p:spPr>
        <p:txBody>
          <a:bodyPr/>
          <a:lstStyle/>
          <a:p>
            <a:r>
              <a:rPr lang="en-US" dirty="0" smtClean="0"/>
              <a:t>Cerebral palsy (CP)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43524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3" y="2590800"/>
            <a:ext cx="2438400" cy="288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17" y="152400"/>
            <a:ext cx="2412855" cy="313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98" y="3370513"/>
            <a:ext cx="3515374" cy="243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90575"/>
            <a:ext cx="223837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8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palsy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Disturbance </a:t>
            </a:r>
            <a:r>
              <a:rPr lang="en-US" sz="2800" dirty="0" smtClean="0"/>
              <a:t>w/ </a:t>
            </a:r>
            <a:r>
              <a:rPr lang="en-US" sz="2800" dirty="0"/>
              <a:t>voluntary muscular </a:t>
            </a:r>
            <a:r>
              <a:rPr lang="en-US" sz="2800" dirty="0" smtClean="0"/>
              <a:t>action</a:t>
            </a:r>
          </a:p>
          <a:p>
            <a:endParaRPr lang="en-US" sz="2800" dirty="0" smtClean="0"/>
          </a:p>
          <a:p>
            <a:r>
              <a:rPr lang="en-US" sz="2800" dirty="0" smtClean="0"/>
              <a:t>? birth </a:t>
            </a:r>
            <a:r>
              <a:rPr lang="en-US" sz="2800" dirty="0"/>
              <a:t>injury or </a:t>
            </a:r>
            <a:r>
              <a:rPr lang="en-US" sz="2800" dirty="0" err="1" smtClean="0"/>
              <a:t>abnl</a:t>
            </a:r>
            <a:r>
              <a:rPr lang="en-US" sz="2800" dirty="0" smtClean="0"/>
              <a:t>. brain development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Sx</a:t>
            </a:r>
            <a:r>
              <a:rPr lang="en-US" sz="2800" dirty="0" smtClean="0"/>
              <a:t>: </a:t>
            </a:r>
            <a:r>
              <a:rPr lang="en-US" sz="2800" dirty="0"/>
              <a:t>head rolling, grimacing, difficult </a:t>
            </a:r>
            <a:r>
              <a:rPr lang="en-US" sz="2800" dirty="0" smtClean="0"/>
              <a:t>speech and </a:t>
            </a:r>
            <a:r>
              <a:rPr lang="en-US" sz="2800" dirty="0" smtClean="0"/>
              <a:t>swallowing</a:t>
            </a:r>
          </a:p>
          <a:p>
            <a:endParaRPr lang="en-US" sz="2800" dirty="0" smtClean="0"/>
          </a:p>
          <a:p>
            <a:r>
              <a:rPr lang="en-US" sz="2800" dirty="0"/>
              <a:t>No </a:t>
            </a:r>
            <a:r>
              <a:rPr lang="en-US" sz="2800" dirty="0" smtClean="0"/>
              <a:t>prob. w/ intellect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09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29001"/>
            <a:ext cx="7885113" cy="2895600"/>
          </a:xfrm>
        </p:spPr>
        <p:txBody>
          <a:bodyPr/>
          <a:lstStyle/>
          <a:p>
            <a:r>
              <a:rPr lang="en-US" dirty="0" smtClean="0"/>
              <a:t>Epilepsy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V="1">
            <a:off x="609600" y="4962525"/>
            <a:ext cx="7885113" cy="14287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219200"/>
          </a:xfrm>
        </p:spPr>
        <p:txBody>
          <a:bodyPr/>
          <a:lstStyle/>
          <a:p>
            <a:r>
              <a:rPr lang="en-US" dirty="0" smtClean="0"/>
              <a:t>epilepsy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7924800" cy="4419600"/>
          </a:xfrm>
        </p:spPr>
        <p:txBody>
          <a:bodyPr>
            <a:noAutofit/>
          </a:bodyPr>
          <a:lstStyle/>
          <a:p>
            <a:r>
              <a:rPr lang="en-US" sz="2800" dirty="0"/>
              <a:t>Seizure </a:t>
            </a:r>
            <a:r>
              <a:rPr lang="en-US" sz="2800" dirty="0" smtClean="0"/>
              <a:t>disorder</a:t>
            </a:r>
          </a:p>
          <a:p>
            <a:r>
              <a:rPr lang="en-US" sz="2800" dirty="0" smtClean="0"/>
              <a:t>recurring &amp; hyper d/c from </a:t>
            </a:r>
            <a:r>
              <a:rPr lang="en-US" sz="2800" dirty="0"/>
              <a:t>neurons</a:t>
            </a:r>
          </a:p>
          <a:p>
            <a:r>
              <a:rPr lang="en-US" sz="2800" dirty="0" smtClean="0"/>
              <a:t>Cause </a:t>
            </a:r>
            <a:r>
              <a:rPr lang="en-US" sz="2800" dirty="0"/>
              <a:t>– uncertain</a:t>
            </a:r>
          </a:p>
          <a:p>
            <a:r>
              <a:rPr lang="en-US" sz="2800" dirty="0" smtClean="0"/>
              <a:t>Usually aura’s prior</a:t>
            </a:r>
          </a:p>
          <a:p>
            <a:r>
              <a:rPr lang="en-US" sz="2800" dirty="0" smtClean="0"/>
              <a:t>2 Types:</a:t>
            </a:r>
            <a:endParaRPr lang="en-US" sz="2800" dirty="0"/>
          </a:p>
          <a:p>
            <a:pPr lvl="1"/>
            <a:r>
              <a:rPr lang="en-US" sz="2800" u="sng" dirty="0" smtClean="0"/>
              <a:t>Grand </a:t>
            </a:r>
            <a:r>
              <a:rPr lang="en-US" sz="2800" u="sng" dirty="0"/>
              <a:t>mal </a:t>
            </a:r>
            <a:r>
              <a:rPr lang="en-US" sz="2800" dirty="0"/>
              <a:t>– severe, convulsive seizure</a:t>
            </a:r>
          </a:p>
          <a:p>
            <a:pPr lvl="1"/>
            <a:r>
              <a:rPr lang="en-US" sz="2800" u="sng" dirty="0" smtClean="0"/>
              <a:t>Petit </a:t>
            </a:r>
            <a:r>
              <a:rPr lang="en-US" sz="2800" u="sng" dirty="0"/>
              <a:t>mal </a:t>
            </a:r>
            <a:r>
              <a:rPr lang="en-US" sz="2800" dirty="0"/>
              <a:t>– milder</a:t>
            </a:r>
          </a:p>
        </p:txBody>
      </p:sp>
    </p:spTree>
    <p:extLst>
      <p:ext uri="{BB962C8B-B14F-4D97-AF65-F5344CB8AC3E}">
        <p14:creationId xmlns:p14="http://schemas.microsoft.com/office/powerpoint/2010/main" val="158306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76601"/>
            <a:ext cx="7885113" cy="3048000"/>
          </a:xfrm>
        </p:spPr>
        <p:txBody>
          <a:bodyPr/>
          <a:lstStyle/>
          <a:p>
            <a:r>
              <a:rPr lang="en-US" dirty="0" smtClean="0"/>
              <a:t>Hydrocephalus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1234</TotalTime>
  <Words>492</Words>
  <Application>Microsoft Office PowerPoint</Application>
  <PresentationFormat>On-screen Show (4:3)</PresentationFormat>
  <Paragraphs>113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Horizon</vt:lpstr>
      <vt:lpstr> Disorders of the nervous system</vt:lpstr>
      <vt:lpstr>Alzheimer's disease</vt:lpstr>
      <vt:lpstr>Alzheimer's disease</vt:lpstr>
      <vt:lpstr>Cerebral palsy (CP)</vt:lpstr>
      <vt:lpstr>PowerPoint Presentation</vt:lpstr>
      <vt:lpstr>Cerebral palsy</vt:lpstr>
      <vt:lpstr>Epilepsy </vt:lpstr>
      <vt:lpstr>epilepsy</vt:lpstr>
      <vt:lpstr>Hydrocephalus</vt:lpstr>
      <vt:lpstr>hydrocephalus</vt:lpstr>
      <vt:lpstr>PowerPoint Presentation</vt:lpstr>
      <vt:lpstr>meningitis</vt:lpstr>
      <vt:lpstr>meningitis</vt:lpstr>
      <vt:lpstr>Multiple sclerosis</vt:lpstr>
      <vt:lpstr>ms</vt:lpstr>
      <vt:lpstr>neuritis</vt:lpstr>
      <vt:lpstr>neuritis</vt:lpstr>
      <vt:lpstr>Parkinson’s disease</vt:lpstr>
      <vt:lpstr>Parkinson’s disease</vt:lpstr>
      <vt:lpstr>Poliomyelitis (polio)</vt:lpstr>
      <vt:lpstr>polio</vt:lpstr>
      <vt:lpstr>West nile virus</vt:lpstr>
      <vt:lpstr>West nile virus</vt:lpstr>
      <vt:lpstr>Cerebral Vascular Accident (cva or stroke)</vt:lpstr>
      <vt:lpstr>cva</vt:lpstr>
      <vt:lpstr>Cva cont..</vt:lpstr>
      <vt:lpstr>Spinal cord injury</vt:lpstr>
      <vt:lpstr>Spinal cord injury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Disorders of the nervous system</dc:title>
  <dc:creator>CTE</dc:creator>
  <cp:lastModifiedBy>CTE</cp:lastModifiedBy>
  <cp:revision>20</cp:revision>
  <dcterms:created xsi:type="dcterms:W3CDTF">2013-04-08T19:21:08Z</dcterms:created>
  <dcterms:modified xsi:type="dcterms:W3CDTF">2016-11-14T17:44:25Z</dcterms:modified>
</cp:coreProperties>
</file>