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80" r:id="rId7"/>
    <p:sldId id="260" r:id="rId8"/>
    <p:sldId id="278" r:id="rId9"/>
    <p:sldId id="262" r:id="rId10"/>
    <p:sldId id="282" r:id="rId11"/>
    <p:sldId id="261" r:id="rId12"/>
    <p:sldId id="283" r:id="rId13"/>
    <p:sldId id="263" r:id="rId14"/>
    <p:sldId id="284" r:id="rId15"/>
    <p:sldId id="264" r:id="rId16"/>
    <p:sldId id="265" r:id="rId17"/>
    <p:sldId id="266" r:id="rId18"/>
    <p:sldId id="267" r:id="rId19"/>
    <p:sldId id="270" r:id="rId20"/>
    <p:sldId id="273" r:id="rId21"/>
    <p:sldId id="274" r:id="rId22"/>
    <p:sldId id="275" r:id="rId23"/>
    <p:sldId id="285" r:id="rId24"/>
    <p:sldId id="276" r:id="rId25"/>
    <p:sldId id="286" r:id="rId26"/>
    <p:sldId id="272" r:id="rId27"/>
    <p:sldId id="287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B55"/>
    <a:srgbClr val="372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0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D5B5-C4E8-450A-A221-8947C1E60A90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2511-E26A-46B8-8779-C6ACBEC8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6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0764" y="914400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HS1 – Section 5</a:t>
            </a:r>
          </a:p>
          <a:p>
            <a:pPr algn="ctr"/>
            <a:endParaRPr lang="en-US" sz="60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radley Hand ITC" pitchFamily="66" charset="0"/>
              </a:rPr>
              <a:t>Lymphatic System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radley Hand ITC" pitchFamily="66" charset="0"/>
              </a:rPr>
              <a:t>&amp;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radley Hand ITC" pitchFamily="66" charset="0"/>
              </a:rPr>
              <a:t>Immunity</a:t>
            </a:r>
            <a:endParaRPr lang="en-US" sz="6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Lymph Nodes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4876800" cy="5791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Provides a filter for screening out harmful substances (bacteria, cancer cells, etc..)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If substances can’t </a:t>
            </a:r>
            <a:r>
              <a:rPr lang="en-US" dirty="0">
                <a:solidFill>
                  <a:schemeClr val="bg1"/>
                </a:solidFill>
              </a:rPr>
              <a:t>be destroyed by </a:t>
            </a:r>
            <a:r>
              <a:rPr lang="en-US" dirty="0" smtClean="0">
                <a:solidFill>
                  <a:schemeClr val="bg1"/>
                </a:solidFill>
              </a:rPr>
              <a:t>lymphocytes</a:t>
            </a:r>
            <a:r>
              <a:rPr lang="en-US" dirty="0">
                <a:solidFill>
                  <a:schemeClr val="bg1"/>
                </a:solidFill>
              </a:rPr>
              <a:t>, the node becomes inflamed (</a:t>
            </a:r>
            <a:r>
              <a:rPr lang="en-US" i="1" dirty="0">
                <a:solidFill>
                  <a:schemeClr val="bg1"/>
                </a:solidFill>
              </a:rPr>
              <a:t>adenitis</a:t>
            </a:r>
            <a:r>
              <a:rPr lang="en-US" dirty="0">
                <a:solidFill>
                  <a:schemeClr val="bg1"/>
                </a:solidFill>
              </a:rPr>
              <a:t> = swelling of lymph nodes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7306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8158735">
            <a:off x="3703028" y="1537891"/>
            <a:ext cx="484632" cy="1642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Tonsils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" y="457200"/>
            <a:ext cx="4191000" cy="6400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Masses of lymphatic tissues capable of producing lymphocytes and filtering bacteria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 3 Pair…..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6660" r="3901" b="17023"/>
          <a:stretch/>
        </p:blipFill>
        <p:spPr bwMode="auto">
          <a:xfrm>
            <a:off x="4114800" y="914400"/>
            <a:ext cx="478353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3 Pairs of Tonsils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5638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b="1" i="1" u="sng" dirty="0" smtClean="0">
                <a:solidFill>
                  <a:schemeClr val="bg1"/>
                </a:solidFill>
              </a:rPr>
              <a:t>Palatine</a:t>
            </a:r>
            <a:r>
              <a:rPr lang="en-US" sz="3000" dirty="0" smtClean="0">
                <a:solidFill>
                  <a:schemeClr val="bg1"/>
                </a:solidFill>
              </a:rPr>
              <a:t> – most common 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-located on  the sides of the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 soft palate. 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2. </a:t>
            </a:r>
            <a:r>
              <a:rPr lang="en-US" sz="3000" b="1" i="1" u="sng" dirty="0" smtClean="0">
                <a:solidFill>
                  <a:schemeClr val="bg1"/>
                </a:solidFill>
              </a:rPr>
              <a:t>Adenoids</a:t>
            </a:r>
            <a:r>
              <a:rPr lang="en-US" sz="3000" dirty="0" smtClean="0">
                <a:solidFill>
                  <a:schemeClr val="bg1"/>
                </a:solidFill>
              </a:rPr>
              <a:t> – 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“pharyngeal”	</a:t>
            </a:r>
            <a:endParaRPr lang="en-US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-located on the upper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part of the throat.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3. </a:t>
            </a:r>
            <a:r>
              <a:rPr lang="en-US" sz="3000" b="1" i="1" u="sng" dirty="0" smtClean="0">
                <a:solidFill>
                  <a:schemeClr val="bg1"/>
                </a:solidFill>
              </a:rPr>
              <a:t>Lingual</a:t>
            </a:r>
            <a:r>
              <a:rPr lang="en-US" sz="3000" dirty="0" smtClean="0">
                <a:solidFill>
                  <a:schemeClr val="bg1"/>
                </a:solidFill>
              </a:rPr>
              <a:t> – found at the back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 of the tongue. 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t="16092" r="4653" b="16184"/>
          <a:stretch/>
        </p:blipFill>
        <p:spPr bwMode="auto">
          <a:xfrm>
            <a:off x="4800600" y="914400"/>
            <a:ext cx="426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0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Spleen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105400" cy="5791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Sac like mass of lymphatic tissue.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Location: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b/t </a:t>
            </a:r>
            <a:r>
              <a:rPr lang="en-US" sz="3600" dirty="0">
                <a:solidFill>
                  <a:schemeClr val="bg1"/>
                </a:solidFill>
              </a:rPr>
              <a:t>the stomach and the diaphragm in the </a:t>
            </a:r>
            <a:r>
              <a:rPr lang="en-US" sz="3600" dirty="0" smtClean="0">
                <a:solidFill>
                  <a:schemeClr val="bg1"/>
                </a:solidFill>
              </a:rPr>
              <a:t>L </a:t>
            </a:r>
            <a:r>
              <a:rPr lang="en-US" sz="3600" dirty="0">
                <a:solidFill>
                  <a:schemeClr val="bg1"/>
                </a:solidFill>
              </a:rPr>
              <a:t>hypochondriac region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1051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18622254">
            <a:off x="2546513" y="287814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Spleen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562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5 Functions: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Stores </a:t>
            </a:r>
            <a:r>
              <a:rPr lang="en-US" dirty="0">
                <a:solidFill>
                  <a:schemeClr val="bg1"/>
                </a:solidFill>
              </a:rPr>
              <a:t>large </a:t>
            </a:r>
            <a:r>
              <a:rPr lang="en-US" dirty="0" err="1">
                <a:solidFill>
                  <a:schemeClr val="bg1"/>
                </a:solidFill>
              </a:rPr>
              <a:t>amt’s</a:t>
            </a:r>
            <a:r>
              <a:rPr lang="en-US" dirty="0">
                <a:solidFill>
                  <a:schemeClr val="bg1"/>
                </a:solidFill>
              </a:rPr>
              <a:t> of RBC’s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Filters </a:t>
            </a:r>
            <a:r>
              <a:rPr lang="en-US" dirty="0" smtClean="0">
                <a:solidFill>
                  <a:schemeClr val="bg1"/>
                </a:solidFill>
              </a:rPr>
              <a:t>blood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Contracts during exercise or heavy bleeding forcing </a:t>
            </a:r>
            <a:r>
              <a:rPr lang="en-US" dirty="0" err="1" smtClean="0">
                <a:solidFill>
                  <a:schemeClr val="bg1"/>
                </a:solidFill>
              </a:rPr>
              <a:t>rbc’s</a:t>
            </a:r>
            <a:r>
              <a:rPr lang="en-US" dirty="0" smtClean="0">
                <a:solidFill>
                  <a:schemeClr val="bg1"/>
                </a:solidFill>
              </a:rPr>
              <a:t> into circulation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Destroys &amp; removes old or fragile </a:t>
            </a:r>
            <a:r>
              <a:rPr lang="en-US" dirty="0" err="1" smtClean="0">
                <a:solidFill>
                  <a:schemeClr val="bg1"/>
                </a:solidFill>
              </a:rPr>
              <a:t>rbc’s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Forms RBC’s in the embryo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1051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72544"/>
            <a:ext cx="7858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7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Spleen </a:t>
            </a:r>
            <a:r>
              <a:rPr lang="en-US" b="1" u="sng" dirty="0" err="1" smtClean="0">
                <a:solidFill>
                  <a:schemeClr val="bg1"/>
                </a:solidFill>
              </a:rPr>
              <a:t>Cont</a:t>
            </a:r>
            <a:r>
              <a:rPr lang="en-US" b="1" u="sng" dirty="0" smtClean="0">
                <a:solidFill>
                  <a:schemeClr val="bg1"/>
                </a:solidFill>
              </a:rPr>
              <a:t>…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Q: Can you live without a spleen?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A: Yes </a:t>
            </a: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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-Spleen is not considered a vital organ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-your resistance to infection is lowered initially –Other organs like the liver take over the spleens responsibilities.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43233"/>
            <a:ext cx="4114800" cy="26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Thymus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410200" cy="5867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Produces Lymphocytes called “T-Lymphocytes”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Consists largely of lymphatic tissue.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Can be considered an endocrine glad because its hormone secreting.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3124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Immunity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937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Immunity?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The body’s ability to resist invaders and the disease they cause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25056"/>
            <a:ext cx="1676400" cy="165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45" y="5131188"/>
            <a:ext cx="1981200" cy="165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45" y="5131188"/>
            <a:ext cx="1819274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4" y="5131188"/>
            <a:ext cx="16764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19" y="5131188"/>
            <a:ext cx="18383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Immunity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1. Natural Immunity   2 . Acquired Immunity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</a:t>
            </a:r>
            <a:r>
              <a:rPr lang="en-US" sz="2800" dirty="0" smtClean="0">
                <a:solidFill>
                  <a:schemeClr val="bg1"/>
                </a:solidFill>
              </a:rPr>
              <a:t>Passive Acquired      Active Acquired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			Natural         Artificial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         Acquired        </a:t>
            </a:r>
            <a:r>
              <a:rPr lang="en-US" dirty="0" err="1" smtClean="0">
                <a:solidFill>
                  <a:schemeClr val="bg1"/>
                </a:solidFill>
              </a:rPr>
              <a:t>Acquired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</a:p>
        </p:txBody>
      </p:sp>
      <p:sp>
        <p:nvSpPr>
          <p:cNvPr id="4" name="Down Arrow 3"/>
          <p:cNvSpPr/>
          <p:nvPr/>
        </p:nvSpPr>
        <p:spPr>
          <a:xfrm rot="2928718">
            <a:off x="4631545" y="2045894"/>
            <a:ext cx="484632" cy="985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864721" y="2136580"/>
            <a:ext cx="484632" cy="759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916850">
            <a:off x="5828676" y="3293282"/>
            <a:ext cx="484632" cy="1354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20421435">
            <a:off x="6721603" y="3318231"/>
            <a:ext cx="484632" cy="1305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Lymphatic System Components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supplement to the circulatory system.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Contains: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Lymph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Lymph nodes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Lymph vessels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in the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intestinal tract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Tonsils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Spleen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Thymus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69024"/>
            <a:ext cx="3962400" cy="48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9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Natural Immunity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Born with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Inherited &amp; permanent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Consists of: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Unbroken skin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Mucus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Tears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Blood phagocytes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Local Inflammation</a:t>
            </a:r>
          </a:p>
        </p:txBody>
      </p:sp>
    </p:spTree>
    <p:extLst>
      <p:ext uri="{BB962C8B-B14F-4D97-AF65-F5344CB8AC3E}">
        <p14:creationId xmlns:p14="http://schemas.microsoft.com/office/powerpoint/2010/main" val="30601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Acquired Immunity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Reaction that occurs as a result of exposure to an invader.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Developed during ones lifetime</a:t>
            </a: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2 types: passive or active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" y="3161161"/>
            <a:ext cx="3095312" cy="19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59490"/>
            <a:ext cx="2205163" cy="216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1161"/>
            <a:ext cx="1978881" cy="226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34412"/>
            <a:ext cx="2601371" cy="20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3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types of Acquired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6248400"/>
          </a:xfrm>
        </p:spPr>
        <p:txBody>
          <a:bodyPr numCol="1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Passive Acquired</a:t>
            </a:r>
          </a:p>
          <a:p>
            <a:r>
              <a:rPr lang="en-US" sz="3900" dirty="0" smtClean="0">
                <a:solidFill>
                  <a:schemeClr val="bg1"/>
                </a:solidFill>
              </a:rPr>
              <a:t>“Borrowed” </a:t>
            </a:r>
          </a:p>
          <a:p>
            <a:endParaRPr lang="en-US" sz="3900" dirty="0" smtClean="0">
              <a:solidFill>
                <a:schemeClr val="bg1"/>
              </a:solidFill>
            </a:endParaRPr>
          </a:p>
          <a:p>
            <a:r>
              <a:rPr lang="en-US" sz="3900" dirty="0">
                <a:solidFill>
                  <a:schemeClr val="bg1"/>
                </a:solidFill>
              </a:rPr>
              <a:t>from injecting </a:t>
            </a:r>
            <a:r>
              <a:rPr lang="en-US" sz="3900" dirty="0" smtClean="0">
                <a:solidFill>
                  <a:schemeClr val="bg1"/>
                </a:solidFill>
              </a:rPr>
              <a:t>antibodies</a:t>
            </a:r>
          </a:p>
          <a:p>
            <a:endParaRPr lang="en-US" sz="3900" dirty="0" smtClean="0">
              <a:solidFill>
                <a:schemeClr val="bg1"/>
              </a:solidFill>
            </a:endParaRPr>
          </a:p>
          <a:p>
            <a:r>
              <a:rPr lang="en-US" sz="3900" dirty="0" smtClean="0">
                <a:solidFill>
                  <a:schemeClr val="bg1"/>
                </a:solidFill>
              </a:rPr>
              <a:t>Baby's have temporary from 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smtClean="0">
                <a:solidFill>
                  <a:schemeClr val="bg1"/>
                </a:solidFill>
              </a:rPr>
              <a:t>mothers antibodies which pass through the placenta.</a:t>
            </a:r>
          </a:p>
          <a:p>
            <a:pPr marL="0" indent="0">
              <a:buNone/>
            </a:pPr>
            <a:r>
              <a:rPr lang="en-US" sz="39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900" dirty="0" smtClean="0">
                <a:solidFill>
                  <a:schemeClr val="bg1"/>
                </a:solidFill>
              </a:rPr>
              <a:t>Also babies receive </a:t>
            </a:r>
            <a:r>
              <a:rPr lang="en-US" sz="3900" dirty="0" smtClean="0">
                <a:solidFill>
                  <a:schemeClr val="bg1"/>
                </a:solidFill>
              </a:rPr>
              <a:t>through </a:t>
            </a:r>
            <a:r>
              <a:rPr lang="en-US" sz="3900" dirty="0" err="1" smtClean="0">
                <a:solidFill>
                  <a:schemeClr val="bg1"/>
                </a:solidFill>
              </a:rPr>
              <a:t>breastmilk</a:t>
            </a:r>
            <a:r>
              <a:rPr lang="en-US" sz="3900" dirty="0" smtClean="0">
                <a:solidFill>
                  <a:schemeClr val="bg1"/>
                </a:solidFill>
              </a:rPr>
              <a:t>. </a:t>
            </a:r>
          </a:p>
          <a:p>
            <a:endParaRPr lang="en-US" sz="3900" dirty="0" smtClean="0">
              <a:solidFill>
                <a:schemeClr val="bg1"/>
              </a:solidFill>
            </a:endParaRPr>
          </a:p>
          <a:p>
            <a:r>
              <a:rPr lang="en-US" sz="3900" dirty="0" smtClean="0">
                <a:solidFill>
                  <a:schemeClr val="bg1"/>
                </a:solidFill>
              </a:rPr>
              <a:t>Only lasts a few weeks (except </a:t>
            </a:r>
            <a:r>
              <a:rPr lang="en-US" sz="3900" dirty="0" err="1" smtClean="0">
                <a:solidFill>
                  <a:schemeClr val="bg1"/>
                </a:solidFill>
              </a:rPr>
              <a:t>breastmilk</a:t>
            </a:r>
            <a:r>
              <a:rPr lang="en-US" sz="3900" dirty="0" smtClean="0">
                <a:solidFill>
                  <a:schemeClr val="bg1"/>
                </a:solidFill>
              </a:rPr>
              <a:t> – lasts as long as you do it)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types of Acquired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6248400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Active Acquired</a:t>
            </a:r>
          </a:p>
          <a:p>
            <a:pPr marL="0" indent="0" algn="ctr">
              <a:buNone/>
            </a:pPr>
            <a:endParaRPr lang="en-US" sz="4400" u="sng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Lasts longer than passive</a:t>
            </a:r>
          </a:p>
          <a:p>
            <a:pPr marL="0" indent="0">
              <a:buNone/>
            </a:pP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2 types: Natural acquired and Artificial Acquired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chemeClr val="bg1"/>
                </a:solidFill>
              </a:rPr>
              <a:t>2 Types of Active Acquired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Natural Acquired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6019800"/>
          </a:xfrm>
        </p:spPr>
        <p:txBody>
          <a:bodyPr numCol="1"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Result of having had &amp; recovered from the disease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Chickenpox, measles…. </a:t>
            </a:r>
          </a:p>
          <a:p>
            <a:endParaRPr lang="en-US" sz="3600" i="1" dirty="0" smtClean="0">
              <a:solidFill>
                <a:schemeClr val="bg1"/>
              </a:solidFill>
            </a:endParaRPr>
          </a:p>
          <a:p>
            <a:r>
              <a:rPr lang="en-US" sz="3600" i="1" dirty="0" smtClean="0">
                <a:solidFill>
                  <a:schemeClr val="bg1"/>
                </a:solidFill>
              </a:rPr>
              <a:t>Ex: Child who has had measles and has recovered will not ordinarily get the measles again b/c the child's body has manufactured antibodies. </a:t>
            </a:r>
          </a:p>
          <a:p>
            <a:r>
              <a:rPr lang="en-US" sz="3600" i="1" dirty="0" smtClean="0">
                <a:solidFill>
                  <a:schemeClr val="bg1"/>
                </a:solidFill>
              </a:rPr>
              <a:t>Example 2: A person has a series of unnoticed or mild infections – becomes immune.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chemeClr val="bg1"/>
                </a:solidFill>
              </a:rPr>
              <a:t>2 Types of Active Acquired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Artificial Acquired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638800"/>
          </a:xfrm>
        </p:spPr>
        <p:txBody>
          <a:bodyPr numCol="1"/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Being inoculated with a suitable vaccine, antigen, or toxoid.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i="1" dirty="0" smtClean="0">
                <a:solidFill>
                  <a:schemeClr val="bg1"/>
                </a:solidFill>
              </a:rPr>
              <a:t>Example: A child vaccinated for measles has been given a very mild form of the disease; the child's body will thus be stimulated to manufacture its own antibodies. 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Immunizations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Process of increasing a persons resistance to an infection by artificial means.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Vaccine injected             body makes antibodies against that disease.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16" y="3962400"/>
            <a:ext cx="3657600" cy="24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90512" y="2766083"/>
            <a:ext cx="978408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Immunizations 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…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Q: Can a vaccine make you sick or give you that virus?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A: If an inactivated vaccine – NO!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if activated or live it can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Give you a very minor form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Of the virus but not enough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ven notice.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36" y="3200400"/>
            <a:ext cx="3657600" cy="24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Immunoglobulin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8" y="685800"/>
            <a:ext cx="8991600" cy="556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protein that functions as an antibody. 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</a:t>
            </a:r>
            <a:r>
              <a:rPr lang="en-US" sz="2800" dirty="0" smtClean="0">
                <a:solidFill>
                  <a:schemeClr val="bg1"/>
                </a:solidFill>
              </a:rPr>
              <a:t>ade from donated </a:t>
            </a:r>
            <a:r>
              <a:rPr lang="en-US" sz="2800" dirty="0">
                <a:solidFill>
                  <a:schemeClr val="bg1"/>
                </a:solidFill>
              </a:rPr>
              <a:t>human blood plasma.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Contains </a:t>
            </a:r>
            <a:r>
              <a:rPr lang="en-US" sz="2800" dirty="0">
                <a:solidFill>
                  <a:schemeClr val="bg1"/>
                </a:solidFill>
              </a:rPr>
              <a:t>antibodies that protect the body against </a:t>
            </a:r>
            <a:r>
              <a:rPr lang="en-US" sz="2800" dirty="0" smtClean="0">
                <a:solidFill>
                  <a:schemeClr val="bg1"/>
                </a:solidFill>
              </a:rPr>
              <a:t>diseases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5 classes:</a:t>
            </a:r>
          </a:p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IgG</a:t>
            </a:r>
          </a:p>
          <a:p>
            <a:pPr algn="ctr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IgM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IgA</a:t>
            </a:r>
          </a:p>
          <a:p>
            <a:pPr algn="ctr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IgD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bg1"/>
                </a:solidFill>
              </a:rPr>
              <a:t>IgE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5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94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371600" y="2103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957459" y="1676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6096000" y="33255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424497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Functions &amp; components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Lymph Fluid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“Interstitial Fluid”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Straw-colored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Diffuses from capillaries into the tissue spaces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Fills the surrounding spaces between tissue</a:t>
            </a:r>
          </a:p>
        </p:txBody>
      </p:sp>
    </p:spTree>
    <p:extLst>
      <p:ext uri="{BB962C8B-B14F-4D97-AF65-F5344CB8AC3E}">
        <p14:creationId xmlns:p14="http://schemas.microsoft.com/office/powerpoint/2010/main" val="19995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Lymph Fluid </a:t>
            </a:r>
            <a:r>
              <a:rPr lang="en-US" b="1" u="sng" dirty="0" err="1" smtClean="0">
                <a:solidFill>
                  <a:schemeClr val="bg1"/>
                </a:solidFill>
              </a:rPr>
              <a:t>Cont</a:t>
            </a:r>
            <a:r>
              <a:rPr lang="en-US" b="1" u="sng" dirty="0" smtClean="0">
                <a:solidFill>
                  <a:schemeClr val="bg1"/>
                </a:solidFill>
              </a:rPr>
              <a:t>… 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</a:t>
            </a:r>
            <a:r>
              <a:rPr lang="en-US" sz="3600" dirty="0" smtClean="0">
                <a:solidFill>
                  <a:schemeClr val="bg1"/>
                </a:solidFill>
              </a:rPr>
              <a:t>ntermediary b/t blood </a:t>
            </a:r>
            <a:r>
              <a:rPr lang="en-US" sz="3600" dirty="0">
                <a:solidFill>
                  <a:schemeClr val="bg1"/>
                </a:solidFill>
              </a:rPr>
              <a:t>in </a:t>
            </a:r>
            <a:r>
              <a:rPr lang="en-US" sz="3600" dirty="0" smtClean="0">
                <a:solidFill>
                  <a:schemeClr val="bg1"/>
                </a:solidFill>
              </a:rPr>
              <a:t>capillaries &amp; tissues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Carries digested food, O2 &amp; hormones to cells.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Carries metabolic waste products away from cells &amp; back into capillaries for excretion.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Lymph Vessels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419600" cy="571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ranchlike </a:t>
            </a:r>
            <a:r>
              <a:rPr lang="en-US" dirty="0" smtClean="0">
                <a:solidFill>
                  <a:schemeClr val="bg1"/>
                </a:solidFill>
              </a:rPr>
              <a:t>system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Parallel </a:t>
            </a:r>
            <a:r>
              <a:rPr lang="en-US" dirty="0" smtClean="0">
                <a:solidFill>
                  <a:schemeClr val="bg1"/>
                </a:solidFill>
              </a:rPr>
              <a:t>to veins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Transports excess tissue fluid back to  </a:t>
            </a:r>
            <a:r>
              <a:rPr lang="en-US" dirty="0" smtClean="0">
                <a:solidFill>
                  <a:schemeClr val="bg1"/>
                </a:solidFill>
              </a:rPr>
              <a:t>circ.  </a:t>
            </a:r>
            <a:r>
              <a:rPr lang="en-US" dirty="0" smtClean="0">
                <a:solidFill>
                  <a:schemeClr val="bg1"/>
                </a:solidFill>
              </a:rPr>
              <a:t>system.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Travels in only 1 direction: from the body organs to the heart.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Large Main Vessels…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733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11444961">
            <a:off x="5074718" y="4909292"/>
            <a:ext cx="484632" cy="1447803"/>
          </a:xfrm>
          <a:prstGeom prst="downArrow">
            <a:avLst>
              <a:gd name="adj1" fmla="val 30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Main Lymphatic Vessels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en-US" b="1" u="sng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bg1"/>
                </a:solidFill>
              </a:rPr>
              <a:t>Thoracic duct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“left lymphatic duct”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receives lymph from the L side of the chest, head, neck, </a:t>
            </a:r>
            <a:r>
              <a:rPr lang="en-US" sz="3600" dirty="0" err="1" smtClean="0">
                <a:solidFill>
                  <a:schemeClr val="bg1"/>
                </a:solidFill>
              </a:rPr>
              <a:t>abd</a:t>
            </a:r>
            <a:r>
              <a:rPr lang="en-US" sz="3600" dirty="0" smtClean="0">
                <a:solidFill>
                  <a:schemeClr val="bg1"/>
                </a:solidFill>
              </a:rPr>
              <a:t>. area, and lower limbs. 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2. </a:t>
            </a:r>
            <a:r>
              <a:rPr lang="en-US" sz="3600" u="sng" dirty="0">
                <a:solidFill>
                  <a:schemeClr val="bg1"/>
                </a:solidFill>
              </a:rPr>
              <a:t>Right Lymphatic Duct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Lymph from the right arm, right side of the head, and upper trunk.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Lymph Nodes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4876800" cy="5791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Tiny, oval shaped structures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Range in size from pinhead to an almond</a:t>
            </a:r>
          </a:p>
          <a:p>
            <a:pPr marL="0" indent="0" algn="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Located along lymph vessels around the body.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7306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8158735">
            <a:off x="3703028" y="1537891"/>
            <a:ext cx="484632" cy="1642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734</Words>
  <Application>Microsoft Office PowerPoint</Application>
  <PresentationFormat>On-screen Show (4:3)</PresentationFormat>
  <Paragraphs>188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Lymphatic System Components</vt:lpstr>
      <vt:lpstr>PowerPoint Presentation</vt:lpstr>
      <vt:lpstr>Functions &amp; components </vt:lpstr>
      <vt:lpstr>Lymph Fluid</vt:lpstr>
      <vt:lpstr>Lymph Fluid Cont… </vt:lpstr>
      <vt:lpstr>Lymph Vessels</vt:lpstr>
      <vt:lpstr>2 Main Lymphatic Vessels</vt:lpstr>
      <vt:lpstr>Lymph Nodes</vt:lpstr>
      <vt:lpstr>Lymph Nodes</vt:lpstr>
      <vt:lpstr>Tonsils</vt:lpstr>
      <vt:lpstr>3 Pairs of Tonsils </vt:lpstr>
      <vt:lpstr>Spleen</vt:lpstr>
      <vt:lpstr>Spleen </vt:lpstr>
      <vt:lpstr>Spleen Cont… </vt:lpstr>
      <vt:lpstr>Thymus</vt:lpstr>
      <vt:lpstr>PowerPoint Presentation</vt:lpstr>
      <vt:lpstr>What is Immunity?</vt:lpstr>
      <vt:lpstr>Types of Immunity </vt:lpstr>
      <vt:lpstr>Natural Immunity</vt:lpstr>
      <vt:lpstr>Acquired Immunity</vt:lpstr>
      <vt:lpstr>2 types of Acquired</vt:lpstr>
      <vt:lpstr>2 types of Acquired</vt:lpstr>
      <vt:lpstr>2 Types of Active Acquired Natural Acquired</vt:lpstr>
      <vt:lpstr>2 Types of Active Acquired Artificial Acquired</vt:lpstr>
      <vt:lpstr>Immunizations</vt:lpstr>
      <vt:lpstr>Immunizations Cont… </vt:lpstr>
      <vt:lpstr>Immunoglobulin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CTE</dc:creator>
  <cp:lastModifiedBy>CTE</cp:lastModifiedBy>
  <cp:revision>53</cp:revision>
  <dcterms:created xsi:type="dcterms:W3CDTF">2013-02-28T19:30:13Z</dcterms:created>
  <dcterms:modified xsi:type="dcterms:W3CDTF">2014-10-09T17:22:03Z</dcterms:modified>
</cp:coreProperties>
</file>