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78CDA-B1B0-4C0C-807E-C3F2077FF09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4/4/2017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86AA5-4723-4AF8-8E6A-A0769DABAEF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65131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78CDA-B1B0-4C0C-807E-C3F2077FF09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4/4/2017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86AA5-4723-4AF8-8E6A-A0769DABAEF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73480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78CDA-B1B0-4C0C-807E-C3F2077FF09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4/4/2017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86AA5-4723-4AF8-8E6A-A0769DABAEF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05675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78CDA-B1B0-4C0C-807E-C3F2077FF09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4/4/2017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86AA5-4723-4AF8-8E6A-A0769DABAEF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01016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78CDA-B1B0-4C0C-807E-C3F2077FF09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4/4/2017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86AA5-4723-4AF8-8E6A-A0769DABAEF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406127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78CDA-B1B0-4C0C-807E-C3F2077FF09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4/4/2017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86AA5-4723-4AF8-8E6A-A0769DABAEF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81818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78CDA-B1B0-4C0C-807E-C3F2077FF09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4/4/2017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86AA5-4723-4AF8-8E6A-A0769DABAEF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56716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78CDA-B1B0-4C0C-807E-C3F2077FF09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4/4/2017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86AA5-4723-4AF8-8E6A-A0769DABAEF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31511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78CDA-B1B0-4C0C-807E-C3F2077FF09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4/4/2017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86AA5-4723-4AF8-8E6A-A0769DABAEF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88059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78CDA-B1B0-4C0C-807E-C3F2077FF09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4/4/2017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86AA5-4723-4AF8-8E6A-A0769DABAEF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271753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78CDA-B1B0-4C0C-807E-C3F2077FF09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4/4/2017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386AA5-4723-4AF8-8E6A-A0769DABAEF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029974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7D78CDA-B1B0-4C0C-807E-C3F2077FF09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4/4/2017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386AA5-4723-4AF8-8E6A-A0769DABAEF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52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DISORDERS OF THE EYE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180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Vision Problems </a:t>
            </a:r>
            <a:br>
              <a:rPr lang="en-US" dirty="0" smtClean="0"/>
            </a:br>
            <a:r>
              <a:rPr lang="en-US" dirty="0" smtClean="0"/>
              <a:t>Normal = 20/20  Blind = 20/200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 numCol="1">
            <a:normAutofit lnSpcReduction="10000"/>
          </a:bodyPr>
          <a:lstStyle/>
          <a:p>
            <a:r>
              <a:rPr lang="en-US" sz="3600" dirty="0" err="1" smtClean="0"/>
              <a:t>Snellen</a:t>
            </a:r>
            <a:r>
              <a:rPr lang="en-US" sz="3600" dirty="0" smtClean="0"/>
              <a:t> Chart</a:t>
            </a:r>
          </a:p>
          <a:p>
            <a:r>
              <a:rPr lang="en-US" sz="3600" b="1" dirty="0" err="1" smtClean="0"/>
              <a:t>Ametropia</a:t>
            </a:r>
            <a:r>
              <a:rPr lang="en-US" sz="3600" dirty="0" smtClean="0"/>
              <a:t> = blurry vision</a:t>
            </a:r>
          </a:p>
          <a:p>
            <a:r>
              <a:rPr lang="en-US" sz="3600" b="1" dirty="0" smtClean="0"/>
              <a:t>Presbyopia</a:t>
            </a:r>
            <a:r>
              <a:rPr lang="en-US" sz="3600" dirty="0" smtClean="0"/>
              <a:t> = above r/t aging</a:t>
            </a:r>
          </a:p>
          <a:p>
            <a:r>
              <a:rPr lang="en-US" sz="3600" b="1" dirty="0" smtClean="0"/>
              <a:t>Hyperopia</a:t>
            </a:r>
            <a:r>
              <a:rPr lang="en-US" sz="3600" dirty="0" smtClean="0"/>
              <a:t> = farsightedness (can only see far away)(</a:t>
            </a:r>
            <a:r>
              <a:rPr lang="en-US" sz="3600" dirty="0" err="1" smtClean="0"/>
              <a:t>Tx</a:t>
            </a:r>
            <a:r>
              <a:rPr lang="en-US" sz="3600" dirty="0" smtClean="0"/>
              <a:t> w/ convex lenses)</a:t>
            </a:r>
          </a:p>
          <a:p>
            <a:r>
              <a:rPr lang="en-US" sz="3600" b="1" dirty="0" smtClean="0"/>
              <a:t>Astigmatism</a:t>
            </a:r>
            <a:r>
              <a:rPr lang="en-US" sz="3600" dirty="0" smtClean="0"/>
              <a:t> = “Uneven eyes”</a:t>
            </a:r>
          </a:p>
          <a:p>
            <a:pPr marL="82296" indent="0">
              <a:buNone/>
            </a:pPr>
            <a:r>
              <a:rPr lang="en-US" sz="3600" dirty="0"/>
              <a:t>	</a:t>
            </a:r>
            <a:r>
              <a:rPr lang="en-US" sz="3600" smtClean="0"/>
              <a:t>irregular curvature of cornea</a:t>
            </a:r>
            <a:endParaRPr lang="en-US" sz="3600" dirty="0" smtClean="0"/>
          </a:p>
          <a:p>
            <a:pPr marL="82296" indent="0">
              <a:buNone/>
            </a:pPr>
            <a:r>
              <a:rPr lang="en-US" sz="4000" dirty="0"/>
              <a:t>	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954445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Vision Problems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 numCol="1">
            <a:normAutofit/>
          </a:bodyPr>
          <a:lstStyle/>
          <a:p>
            <a:r>
              <a:rPr lang="en-US" b="1" dirty="0" smtClean="0"/>
              <a:t>Myopia</a:t>
            </a:r>
            <a:r>
              <a:rPr lang="en-US" dirty="0" smtClean="0"/>
              <a:t> =nearsightedness (</a:t>
            </a:r>
            <a:r>
              <a:rPr lang="en-US" dirty="0" err="1" smtClean="0"/>
              <a:t>Tx</a:t>
            </a:r>
            <a:r>
              <a:rPr lang="en-US" dirty="0" smtClean="0"/>
              <a:t> w/ concave lenses)</a:t>
            </a:r>
          </a:p>
          <a:p>
            <a:r>
              <a:rPr lang="en-US" b="1" dirty="0" smtClean="0"/>
              <a:t>Diplopia</a:t>
            </a:r>
            <a:r>
              <a:rPr lang="en-US" dirty="0" smtClean="0"/>
              <a:t> = double vision</a:t>
            </a:r>
          </a:p>
          <a:p>
            <a:r>
              <a:rPr lang="en-US" b="1" dirty="0" smtClean="0"/>
              <a:t>Strabismus</a:t>
            </a:r>
            <a:r>
              <a:rPr lang="en-US" dirty="0" smtClean="0"/>
              <a:t> = cross-eyed, usually in 					children</a:t>
            </a:r>
          </a:p>
          <a:p>
            <a:r>
              <a:rPr lang="en-US" dirty="0" smtClean="0"/>
              <a:t>OD = right eye       </a:t>
            </a:r>
          </a:p>
          <a:p>
            <a:r>
              <a:rPr lang="en-US" dirty="0" smtClean="0"/>
              <a:t>OS  = left eye       </a:t>
            </a:r>
          </a:p>
          <a:p>
            <a:r>
              <a:rPr lang="en-US" dirty="0" smtClean="0"/>
              <a:t>OU = both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647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Lens </a:t>
            </a:r>
            <a:r>
              <a:rPr lang="en-US" dirty="0"/>
              <a:t>of eye </a:t>
            </a:r>
            <a:r>
              <a:rPr lang="en-US" dirty="0" smtClean="0"/>
              <a:t>becomes cloudy</a:t>
            </a:r>
          </a:p>
          <a:p>
            <a:endParaRPr lang="en-US" dirty="0"/>
          </a:p>
          <a:p>
            <a:r>
              <a:rPr lang="en-US" dirty="0" smtClean="0"/>
              <a:t>Frequently </a:t>
            </a:r>
            <a:r>
              <a:rPr lang="en-US" dirty="0"/>
              <a:t>occurs in people over </a:t>
            </a:r>
            <a:r>
              <a:rPr lang="en-US" dirty="0" smtClean="0"/>
              <a:t>70</a:t>
            </a:r>
          </a:p>
          <a:p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ainful</a:t>
            </a:r>
            <a:r>
              <a:rPr lang="en-US" dirty="0"/>
              <a:t>, gradual blurring </a:t>
            </a:r>
            <a:r>
              <a:rPr lang="en-US" dirty="0" smtClean="0"/>
              <a:t>of vision</a:t>
            </a:r>
          </a:p>
          <a:p>
            <a:endParaRPr lang="en-US" dirty="0"/>
          </a:p>
          <a:p>
            <a:r>
              <a:rPr lang="en-US" dirty="0" smtClean="0"/>
              <a:t>Pupil </a:t>
            </a:r>
            <a:r>
              <a:rPr lang="en-US" dirty="0"/>
              <a:t>turns </a:t>
            </a:r>
            <a:r>
              <a:rPr lang="en-US" dirty="0" smtClean="0"/>
              <a:t>milky white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dirty="0" smtClean="0"/>
              <a:t>Rx </a:t>
            </a:r>
            <a:r>
              <a:rPr lang="en-US" dirty="0"/>
              <a:t>– surgical removal of </a:t>
            </a:r>
            <a:r>
              <a:rPr lang="en-US" dirty="0" smtClean="0"/>
              <a:t>the </a:t>
            </a:r>
            <a:r>
              <a:rPr lang="en-US" dirty="0"/>
              <a:t>lens</a:t>
            </a:r>
          </a:p>
        </p:txBody>
      </p:sp>
    </p:spTree>
    <p:extLst>
      <p:ext uri="{BB962C8B-B14F-4D97-AF65-F5344CB8AC3E}">
        <p14:creationId xmlns:p14="http://schemas.microsoft.com/office/powerpoint/2010/main" val="36935915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599"/>
            <a:ext cx="4114800" cy="3459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192840"/>
            <a:ext cx="3616642" cy="376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15" y="4038600"/>
            <a:ext cx="4322185" cy="23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19758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BLINDNESS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en-US" dirty="0"/>
              <a:t>cones </a:t>
            </a:r>
            <a:r>
              <a:rPr lang="en-US" dirty="0" smtClean="0"/>
              <a:t>affected</a:t>
            </a:r>
            <a:endParaRPr lang="en-US" dirty="0"/>
          </a:p>
          <a:p>
            <a:r>
              <a:rPr lang="en-US" dirty="0"/>
              <a:t>genetic disorder that is carried by the female </a:t>
            </a:r>
            <a:r>
              <a:rPr lang="en-US" dirty="0" smtClean="0"/>
              <a:t>and transmitted </a:t>
            </a:r>
            <a:r>
              <a:rPr lang="en-US" dirty="0"/>
              <a:t>to </a:t>
            </a:r>
            <a:r>
              <a:rPr lang="en-US" dirty="0" smtClean="0"/>
              <a:t>males</a:t>
            </a:r>
          </a:p>
          <a:p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971800"/>
            <a:ext cx="2114550" cy="2499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922" y="3093907"/>
            <a:ext cx="1905000" cy="1917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922" y="4216559"/>
            <a:ext cx="5017078" cy="2508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75508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CONJUNCTIVITIS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“Pink eye”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Inflammation </a:t>
            </a:r>
            <a:r>
              <a:rPr lang="en-US" dirty="0"/>
              <a:t>of conjunctival membranes </a:t>
            </a:r>
            <a:endParaRPr lang="en-US" dirty="0" smtClean="0"/>
          </a:p>
          <a:p>
            <a:r>
              <a:rPr lang="en-US" dirty="0" smtClean="0"/>
              <a:t>Redness</a:t>
            </a:r>
            <a:r>
              <a:rPr lang="en-US" dirty="0"/>
              <a:t>, pain, swelling and discharge</a:t>
            </a:r>
          </a:p>
          <a:p>
            <a:r>
              <a:rPr lang="en-US" dirty="0" smtClean="0"/>
              <a:t>Very </a:t>
            </a:r>
            <a:r>
              <a:rPr lang="en-US" dirty="0"/>
              <a:t>contagious</a:t>
            </a:r>
          </a:p>
          <a:p>
            <a:r>
              <a:rPr lang="en-US" dirty="0" smtClean="0"/>
              <a:t>Rx </a:t>
            </a:r>
            <a:r>
              <a:rPr lang="en-US" dirty="0"/>
              <a:t>– </a:t>
            </a:r>
            <a:r>
              <a:rPr lang="en-US" dirty="0" err="1" smtClean="0"/>
              <a:t>abx</a:t>
            </a:r>
            <a:r>
              <a:rPr lang="en-US" dirty="0" smtClean="0"/>
              <a:t> </a:t>
            </a:r>
            <a:r>
              <a:rPr lang="en-US" dirty="0"/>
              <a:t>eye </a:t>
            </a:r>
            <a:r>
              <a:rPr lang="en-US" dirty="0" err="1" smtClean="0"/>
              <a:t>gtts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810000"/>
            <a:ext cx="280035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721109"/>
            <a:ext cx="3200400" cy="1984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02650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Detached retina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Cause: aging or trauma</a:t>
            </a:r>
          </a:p>
          <a:p>
            <a:endParaRPr lang="en-US" sz="3600" dirty="0" smtClean="0"/>
          </a:p>
          <a:p>
            <a:r>
              <a:rPr lang="en-US" sz="3600" dirty="0" err="1" smtClean="0"/>
              <a:t>Sx</a:t>
            </a:r>
            <a:r>
              <a:rPr lang="en-US" sz="3600" dirty="0" smtClean="0"/>
              <a:t>: loss of peripheral vision</a:t>
            </a:r>
          </a:p>
          <a:p>
            <a:endParaRPr lang="en-US" sz="3600" dirty="0" smtClean="0"/>
          </a:p>
          <a:p>
            <a:r>
              <a:rPr lang="en-US" sz="3600" dirty="0" err="1" smtClean="0"/>
              <a:t>Tx</a:t>
            </a:r>
            <a:r>
              <a:rPr lang="en-US" sz="3600" dirty="0" smtClean="0"/>
              <a:t>: laser or freezing</a:t>
            </a:r>
          </a:p>
        </p:txBody>
      </p:sp>
    </p:spTree>
    <p:extLst>
      <p:ext uri="{BB962C8B-B14F-4D97-AF65-F5344CB8AC3E}">
        <p14:creationId xmlns:p14="http://schemas.microsoft.com/office/powerpoint/2010/main" val="402981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Diabetic retinopathy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Damaged retina as a complication from diabetes</a:t>
            </a:r>
          </a:p>
          <a:p>
            <a:endParaRPr lang="en-US" dirty="0" smtClean="0"/>
          </a:p>
          <a:p>
            <a:r>
              <a:rPr lang="en-US" dirty="0" err="1" smtClean="0"/>
              <a:t>Tx</a:t>
            </a:r>
            <a:r>
              <a:rPr lang="en-US" dirty="0" smtClean="0"/>
              <a:t>: surgery, control DM</a:t>
            </a:r>
          </a:p>
          <a:p>
            <a:endParaRPr lang="en-US" dirty="0" smtClean="0"/>
          </a:p>
          <a:p>
            <a:r>
              <a:rPr lang="en-US" dirty="0" smtClean="0"/>
              <a:t>Can lead to blindness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4700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Glaucoma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intraocular pressure causing destruction </a:t>
            </a:r>
            <a:r>
              <a:rPr lang="en-US" dirty="0"/>
              <a:t>of the retina </a:t>
            </a:r>
            <a:r>
              <a:rPr lang="en-US" dirty="0" smtClean="0"/>
              <a:t>&amp; </a:t>
            </a:r>
            <a:r>
              <a:rPr lang="en-US" dirty="0"/>
              <a:t>atrophy of the </a:t>
            </a:r>
            <a:r>
              <a:rPr lang="en-US" dirty="0" smtClean="0"/>
              <a:t>optic nerve</a:t>
            </a:r>
            <a:endParaRPr lang="en-US" dirty="0"/>
          </a:p>
          <a:p>
            <a:r>
              <a:rPr lang="en-US" dirty="0" smtClean="0"/>
              <a:t>#1 cause ageing</a:t>
            </a:r>
            <a:endParaRPr lang="en-US" dirty="0"/>
          </a:p>
          <a:p>
            <a:r>
              <a:rPr lang="en-US" dirty="0" err="1" smtClean="0"/>
              <a:t>Sx</a:t>
            </a:r>
            <a:r>
              <a:rPr lang="en-US" dirty="0" smtClean="0"/>
              <a:t>: mild pain, no peripheral </a:t>
            </a:r>
            <a:r>
              <a:rPr lang="en-US" dirty="0"/>
              <a:t>vision, halo around the light</a:t>
            </a:r>
          </a:p>
          <a:p>
            <a:r>
              <a:rPr lang="en-US" dirty="0" smtClean="0"/>
              <a:t> </a:t>
            </a:r>
            <a:r>
              <a:rPr lang="en-US" dirty="0"/>
              <a:t>TONOMETER – measures intraocular pressure</a:t>
            </a:r>
          </a:p>
          <a:p>
            <a:r>
              <a:rPr lang="en-US" dirty="0" smtClean="0"/>
              <a:t> </a:t>
            </a:r>
            <a:r>
              <a:rPr lang="en-US" dirty="0"/>
              <a:t>Rx – drugs or laser surgery</a:t>
            </a:r>
          </a:p>
        </p:txBody>
      </p:sp>
    </p:spTree>
    <p:extLst>
      <p:ext uri="{BB962C8B-B14F-4D97-AF65-F5344CB8AC3E}">
        <p14:creationId xmlns:p14="http://schemas.microsoft.com/office/powerpoint/2010/main" val="3845215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Macular Degeneration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part of the retina “macula” which  deteriorates.</a:t>
            </a:r>
          </a:p>
          <a:p>
            <a:endParaRPr lang="en-US" dirty="0" smtClean="0"/>
          </a:p>
          <a:p>
            <a:r>
              <a:rPr lang="en-US" dirty="0" err="1" smtClean="0"/>
              <a:t>Sx</a:t>
            </a:r>
            <a:r>
              <a:rPr lang="en-US" dirty="0" smtClean="0"/>
              <a:t>: Dimming or distorted vision</a:t>
            </a:r>
          </a:p>
          <a:p>
            <a:endParaRPr lang="en-US" dirty="0" smtClean="0"/>
          </a:p>
          <a:p>
            <a:r>
              <a:rPr lang="en-US" dirty="0" err="1" smtClean="0"/>
              <a:t>Tx</a:t>
            </a:r>
            <a:r>
              <a:rPr lang="en-US" dirty="0" smtClean="0"/>
              <a:t>: Laser, glasses, contacts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9484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236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DISORDERS OF THE EYE</vt:lpstr>
      <vt:lpstr>CATARACT</vt:lpstr>
      <vt:lpstr>PowerPoint Presentation</vt:lpstr>
      <vt:lpstr>COLOR BLINDNESS</vt:lpstr>
      <vt:lpstr>CONJUNCTIVITIS</vt:lpstr>
      <vt:lpstr>Detached retina</vt:lpstr>
      <vt:lpstr>Diabetic retinopathy</vt:lpstr>
      <vt:lpstr>Glaucoma</vt:lpstr>
      <vt:lpstr>Macular Degeneration</vt:lpstr>
      <vt:lpstr>Vision Problems  Normal = 20/20  Blind = 20/200 </vt:lpstr>
      <vt:lpstr>Vision Problems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DISORDERS OF THE EYE</dc:title>
  <dc:creator>CTE</dc:creator>
  <cp:lastModifiedBy>CTE</cp:lastModifiedBy>
  <cp:revision>1</cp:revision>
  <dcterms:created xsi:type="dcterms:W3CDTF">2017-04-04T16:13:02Z</dcterms:created>
  <dcterms:modified xsi:type="dcterms:W3CDTF">2017-04-04T16:14:11Z</dcterms:modified>
</cp:coreProperties>
</file>