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4" r:id="rId14"/>
    <p:sldId id="268" r:id="rId15"/>
    <p:sldId id="269" r:id="rId16"/>
    <p:sldId id="270" r:id="rId17"/>
    <p:sldId id="271" r:id="rId18"/>
    <p:sldId id="272" r:id="rId19"/>
    <p:sldId id="273" r:id="rId20"/>
    <p:sldId id="274" r:id="rId21"/>
    <p:sldId id="275" r:id="rId22"/>
    <p:sldId id="276" r:id="rId23"/>
    <p:sldId id="278" r:id="rId24"/>
    <p:sldId id="279" r:id="rId25"/>
    <p:sldId id="280" r:id="rId26"/>
    <p:sldId id="281" r:id="rId27"/>
    <p:sldId id="282" r:id="rId28"/>
    <p:sldId id="283" r:id="rId29"/>
    <p:sldId id="285" r:id="rId30"/>
    <p:sldId id="286" r:id="rId31"/>
    <p:sldId id="287" r:id="rId32"/>
    <p:sldId id="288" r:id="rId33"/>
    <p:sldId id="289" r:id="rId34"/>
    <p:sldId id="290" r:id="rId35"/>
    <p:sldId id="291" r:id="rId36"/>
    <p:sldId id="2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71" autoAdjust="0"/>
  </p:normalViewPr>
  <p:slideViewPr>
    <p:cSldViewPr>
      <p:cViewPr>
        <p:scale>
          <a:sx n="70" d="100"/>
          <a:sy n="70" d="100"/>
        </p:scale>
        <p:origin x="-1386" y="-3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B48163A0-5D0E-4A90-B512-E0DF284BBA44}" type="datetimeFigureOut">
              <a:rPr lang="en-US" smtClean="0"/>
              <a:t>10/22/2013</a:t>
            </a:fld>
            <a:endParaRPr lang="en-US"/>
          </a:p>
        </p:txBody>
      </p:sp>
      <p:sp>
        <p:nvSpPr>
          <p:cNvPr id="16" name="Slide Number Placeholder 15"/>
          <p:cNvSpPr>
            <a:spLocks noGrp="1"/>
          </p:cNvSpPr>
          <p:nvPr>
            <p:ph type="sldNum" sz="quarter" idx="11"/>
          </p:nvPr>
        </p:nvSpPr>
        <p:spPr/>
        <p:txBody>
          <a:bodyPr/>
          <a:lstStyle/>
          <a:p>
            <a:fld id="{7AB235CF-A061-441E-A30F-5222A2633B1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163A0-5D0E-4A90-B512-E0DF284BBA44}" type="datetimeFigureOut">
              <a:rPr lang="en-US" smtClean="0"/>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235CF-A061-441E-A30F-5222A2633B1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8163A0-5D0E-4A90-B512-E0DF284BBA44}" type="datetimeFigureOut">
              <a:rPr lang="en-US" smtClean="0"/>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235CF-A061-441E-A30F-5222A2633B1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B48163A0-5D0E-4A90-B512-E0DF284BBA44}" type="datetimeFigureOut">
              <a:rPr lang="en-US" smtClean="0"/>
              <a:t>10/22/2013</a:t>
            </a:fld>
            <a:endParaRPr lang="en-US"/>
          </a:p>
        </p:txBody>
      </p:sp>
      <p:sp>
        <p:nvSpPr>
          <p:cNvPr id="15" name="Slide Number Placeholder 14"/>
          <p:cNvSpPr>
            <a:spLocks noGrp="1"/>
          </p:cNvSpPr>
          <p:nvPr>
            <p:ph type="sldNum" sz="quarter" idx="11"/>
          </p:nvPr>
        </p:nvSpPr>
        <p:spPr/>
        <p:txBody>
          <a:bodyPr/>
          <a:lstStyle/>
          <a:p>
            <a:fld id="{7AB235CF-A061-441E-A30F-5222A2633B10}"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B48163A0-5D0E-4A90-B512-E0DF284BBA44}" type="datetimeFigureOut">
              <a:rPr lang="en-US" smtClean="0"/>
              <a:t>10/22/2013</a:t>
            </a:fld>
            <a:endParaRPr lang="en-US"/>
          </a:p>
        </p:txBody>
      </p:sp>
      <p:sp>
        <p:nvSpPr>
          <p:cNvPr id="13" name="Slide Number Placeholder 12"/>
          <p:cNvSpPr>
            <a:spLocks noGrp="1"/>
          </p:cNvSpPr>
          <p:nvPr>
            <p:ph type="sldNum" sz="quarter" idx="11"/>
          </p:nvPr>
        </p:nvSpPr>
        <p:spPr/>
        <p:txBody>
          <a:bodyPr/>
          <a:lstStyle/>
          <a:p>
            <a:fld id="{7AB235CF-A061-441E-A30F-5222A2633B10}"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48163A0-5D0E-4A90-B512-E0DF284BBA44}" type="datetimeFigureOut">
              <a:rPr lang="en-US" smtClean="0"/>
              <a:t>10/22/2013</a:t>
            </a:fld>
            <a:endParaRPr lang="en-US"/>
          </a:p>
        </p:txBody>
      </p:sp>
      <p:sp>
        <p:nvSpPr>
          <p:cNvPr id="9" name="Slide Number Placeholder 8"/>
          <p:cNvSpPr>
            <a:spLocks noGrp="1"/>
          </p:cNvSpPr>
          <p:nvPr>
            <p:ph type="sldNum" sz="quarter" idx="11"/>
          </p:nvPr>
        </p:nvSpPr>
        <p:spPr/>
        <p:txBody>
          <a:bodyPr/>
          <a:lstStyle/>
          <a:p>
            <a:fld id="{7AB235CF-A061-441E-A30F-5222A2633B1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B48163A0-5D0E-4A90-B512-E0DF284BBA44}" type="datetimeFigureOut">
              <a:rPr lang="en-US" smtClean="0"/>
              <a:t>10/22/2013</a:t>
            </a:fld>
            <a:endParaRPr lang="en-US"/>
          </a:p>
        </p:txBody>
      </p:sp>
      <p:sp>
        <p:nvSpPr>
          <p:cNvPr id="15" name="Slide Number Placeholder 14"/>
          <p:cNvSpPr>
            <a:spLocks noGrp="1"/>
          </p:cNvSpPr>
          <p:nvPr>
            <p:ph type="sldNum" sz="quarter" idx="11"/>
          </p:nvPr>
        </p:nvSpPr>
        <p:spPr/>
        <p:txBody>
          <a:bodyPr/>
          <a:lstStyle/>
          <a:p>
            <a:fld id="{7AB235CF-A061-441E-A30F-5222A2633B10}"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B48163A0-5D0E-4A90-B512-E0DF284BBA44}" type="datetimeFigureOut">
              <a:rPr lang="en-US" smtClean="0"/>
              <a:t>10/22/2013</a:t>
            </a:fld>
            <a:endParaRPr lang="en-US"/>
          </a:p>
        </p:txBody>
      </p:sp>
      <p:sp>
        <p:nvSpPr>
          <p:cNvPr id="8" name="Slide Number Placeholder 7"/>
          <p:cNvSpPr>
            <a:spLocks noGrp="1"/>
          </p:cNvSpPr>
          <p:nvPr>
            <p:ph type="sldNum" sz="quarter" idx="11"/>
          </p:nvPr>
        </p:nvSpPr>
        <p:spPr/>
        <p:txBody>
          <a:bodyPr/>
          <a:lstStyle/>
          <a:p>
            <a:fld id="{7AB235CF-A061-441E-A30F-5222A2633B1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8163A0-5D0E-4A90-B512-E0DF284BBA44}" type="datetimeFigureOut">
              <a:rPr lang="en-US" smtClean="0"/>
              <a:t>10/22/2013</a:t>
            </a:fld>
            <a:endParaRPr lang="en-US"/>
          </a:p>
        </p:txBody>
      </p:sp>
      <p:sp>
        <p:nvSpPr>
          <p:cNvPr id="6" name="Slide Number Placeholder 5"/>
          <p:cNvSpPr>
            <a:spLocks noGrp="1"/>
          </p:cNvSpPr>
          <p:nvPr>
            <p:ph type="sldNum" sz="quarter" idx="11"/>
          </p:nvPr>
        </p:nvSpPr>
        <p:spPr/>
        <p:txBody>
          <a:bodyPr/>
          <a:lstStyle/>
          <a:p>
            <a:fld id="{7AB235CF-A061-441E-A30F-5222A2633B10}"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B48163A0-5D0E-4A90-B512-E0DF284BBA44}" type="datetimeFigureOut">
              <a:rPr lang="en-US" smtClean="0"/>
              <a:t>10/22/2013</a:t>
            </a:fld>
            <a:endParaRPr lang="en-US"/>
          </a:p>
        </p:txBody>
      </p:sp>
      <p:sp>
        <p:nvSpPr>
          <p:cNvPr id="16" name="Slide Number Placeholder 15"/>
          <p:cNvSpPr>
            <a:spLocks noGrp="1"/>
          </p:cNvSpPr>
          <p:nvPr>
            <p:ph type="sldNum" sz="quarter" idx="11"/>
          </p:nvPr>
        </p:nvSpPr>
        <p:spPr/>
        <p:txBody>
          <a:bodyPr/>
          <a:lstStyle/>
          <a:p>
            <a:fld id="{7AB235CF-A061-441E-A30F-5222A2633B1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B48163A0-5D0E-4A90-B512-E0DF284BBA44}" type="datetimeFigureOut">
              <a:rPr lang="en-US" smtClean="0"/>
              <a:t>10/22/2013</a:t>
            </a:fld>
            <a:endParaRPr lang="en-US"/>
          </a:p>
        </p:txBody>
      </p:sp>
      <p:sp>
        <p:nvSpPr>
          <p:cNvPr id="14" name="Slide Number Placeholder 13"/>
          <p:cNvSpPr>
            <a:spLocks noGrp="1"/>
          </p:cNvSpPr>
          <p:nvPr>
            <p:ph type="sldNum" sz="quarter" idx="11"/>
          </p:nvPr>
        </p:nvSpPr>
        <p:spPr/>
        <p:txBody>
          <a:bodyPr/>
          <a:lstStyle/>
          <a:p>
            <a:fld id="{7AB235CF-A061-441E-A30F-5222A2633B10}"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48163A0-5D0E-4A90-B512-E0DF284BBA44}" type="datetimeFigureOut">
              <a:rPr lang="en-US" smtClean="0"/>
              <a:t>10/22/2013</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7AB235CF-A061-441E-A30F-5222A2633B1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Disorders of the Digestive System</a:t>
            </a:r>
            <a:endParaRPr lang="en-US" dirty="0"/>
          </a:p>
        </p:txBody>
      </p:sp>
      <p:sp>
        <p:nvSpPr>
          <p:cNvPr id="3" name="Subtitle 2"/>
          <p:cNvSpPr>
            <a:spLocks noGrp="1"/>
          </p:cNvSpPr>
          <p:nvPr>
            <p:ph type="subTitle" idx="1"/>
          </p:nvPr>
        </p:nvSpPr>
        <p:spPr/>
        <p:txBody>
          <a:bodyPr/>
          <a:lstStyle/>
          <a:p>
            <a:r>
              <a:rPr lang="en-US" dirty="0" smtClean="0"/>
              <a:t>Not just a stomach ache…. </a:t>
            </a:r>
            <a:endParaRPr lang="en-US" dirty="0"/>
          </a:p>
        </p:txBody>
      </p:sp>
    </p:spTree>
    <p:extLst>
      <p:ext uri="{BB962C8B-B14F-4D97-AF65-F5344CB8AC3E}">
        <p14:creationId xmlns:p14="http://schemas.microsoft.com/office/powerpoint/2010/main" val="3945917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r>
              <a:rPr lang="en-US" sz="2800" dirty="0" smtClean="0"/>
              <a:t>Inflammation of the gallbladder. </a:t>
            </a:r>
            <a:endParaRPr lang="en-US" sz="2800" dirty="0"/>
          </a:p>
        </p:txBody>
      </p:sp>
      <p:sp>
        <p:nvSpPr>
          <p:cNvPr id="3" name="Title 2"/>
          <p:cNvSpPr>
            <a:spLocks noGrp="1"/>
          </p:cNvSpPr>
          <p:nvPr>
            <p:ph type="title"/>
          </p:nvPr>
        </p:nvSpPr>
        <p:spPr/>
        <p:txBody>
          <a:bodyPr/>
          <a:lstStyle/>
          <a:p>
            <a:r>
              <a:rPr lang="en-US" dirty="0" err="1" smtClean="0"/>
              <a:t>Cholecystitis</a:t>
            </a:r>
            <a:endParaRPr lang="en-US" dirty="0"/>
          </a:p>
        </p:txBody>
      </p:sp>
    </p:spTree>
    <p:extLst>
      <p:ext uri="{BB962C8B-B14F-4D97-AF65-F5344CB8AC3E}">
        <p14:creationId xmlns:p14="http://schemas.microsoft.com/office/powerpoint/2010/main" val="207148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81000"/>
            <a:ext cx="3671722"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776" y="381000"/>
            <a:ext cx="5174776"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21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7543800" cy="914400"/>
          </a:xfrm>
        </p:spPr>
        <p:txBody>
          <a:bodyPr/>
          <a:lstStyle/>
          <a:p>
            <a:r>
              <a:rPr lang="en-US" dirty="0" err="1" smtClean="0"/>
              <a:t>Cholecystitis</a:t>
            </a:r>
            <a:endParaRPr lang="en-US" dirty="0"/>
          </a:p>
        </p:txBody>
      </p:sp>
      <p:sp>
        <p:nvSpPr>
          <p:cNvPr id="4" name="TextBox 3"/>
          <p:cNvSpPr txBox="1"/>
          <p:nvPr/>
        </p:nvSpPr>
        <p:spPr>
          <a:xfrm>
            <a:off x="457200" y="1066800"/>
            <a:ext cx="8382000" cy="6494085"/>
          </a:xfrm>
          <a:prstGeom prst="rect">
            <a:avLst/>
          </a:prstGeom>
          <a:noFill/>
        </p:spPr>
        <p:txBody>
          <a:bodyPr wrap="square" rtlCol="0">
            <a:spAutoFit/>
          </a:bodyPr>
          <a:lstStyle/>
          <a:p>
            <a:pPr marL="285750" indent="-285750">
              <a:buFontTx/>
              <a:buChar char="-"/>
            </a:pPr>
            <a:r>
              <a:rPr lang="en-US" sz="2800" dirty="0" smtClean="0"/>
              <a:t>Occurs when bile becomes trapped in the gallbladder</a:t>
            </a:r>
          </a:p>
          <a:p>
            <a:pPr marL="285750" indent="-285750">
              <a:buFontTx/>
              <a:buChar char="-"/>
            </a:pPr>
            <a:endParaRPr lang="en-US" sz="2800" dirty="0"/>
          </a:p>
          <a:p>
            <a:pPr marL="285750" indent="-285750">
              <a:buFontTx/>
              <a:buChar char="-"/>
            </a:pPr>
            <a:r>
              <a:rPr lang="en-US" sz="2800" dirty="0" smtClean="0"/>
              <a:t>90% caused by gallstones (hard, pebble-like deposits)</a:t>
            </a:r>
          </a:p>
          <a:p>
            <a:endParaRPr lang="en-US" sz="2800" dirty="0"/>
          </a:p>
          <a:p>
            <a:pPr marL="285750" indent="-285750">
              <a:buFontTx/>
              <a:buChar char="-"/>
            </a:pPr>
            <a:r>
              <a:rPr lang="en-US" sz="2800" dirty="0" err="1" smtClean="0"/>
              <a:t>Sx</a:t>
            </a:r>
            <a:r>
              <a:rPr lang="en-US" sz="2800" dirty="0" smtClean="0"/>
              <a:t>:	URQ pain</a:t>
            </a:r>
          </a:p>
          <a:p>
            <a:r>
              <a:rPr lang="en-US" sz="2800" dirty="0"/>
              <a:t>	</a:t>
            </a:r>
            <a:r>
              <a:rPr lang="en-US" sz="2800" dirty="0" smtClean="0"/>
              <a:t>Clay-colored stools</a:t>
            </a:r>
          </a:p>
          <a:p>
            <a:r>
              <a:rPr lang="en-US" sz="2800" dirty="0"/>
              <a:t>	</a:t>
            </a:r>
            <a:r>
              <a:rPr lang="en-US" sz="2800" dirty="0" smtClean="0"/>
              <a:t>Fever</a:t>
            </a:r>
          </a:p>
          <a:p>
            <a:r>
              <a:rPr lang="en-US" sz="2800" dirty="0"/>
              <a:t>	</a:t>
            </a:r>
            <a:r>
              <a:rPr lang="en-US" sz="2800" dirty="0" smtClean="0"/>
              <a:t>N&amp;V</a:t>
            </a:r>
          </a:p>
          <a:p>
            <a:r>
              <a:rPr lang="en-US" sz="2800" dirty="0"/>
              <a:t>	</a:t>
            </a:r>
            <a:r>
              <a:rPr lang="en-US" sz="2800" dirty="0" smtClean="0"/>
              <a:t>Jaundice</a:t>
            </a:r>
          </a:p>
          <a:p>
            <a:endParaRPr lang="en-US" dirty="0" smtClean="0"/>
          </a:p>
          <a:p>
            <a:endParaRPr lang="en-US" dirty="0" smtClean="0"/>
          </a:p>
          <a:p>
            <a:endParaRPr lang="en-US" dirty="0" smtClean="0"/>
          </a:p>
          <a:p>
            <a:endParaRPr lang="en-US" dirty="0" smtClean="0"/>
          </a:p>
          <a:p>
            <a:r>
              <a:rPr lang="en-US" dirty="0"/>
              <a:t>	</a:t>
            </a:r>
            <a:endParaRPr lang="en-US" dirty="0" smtClean="0"/>
          </a:p>
          <a:p>
            <a:pPr marL="285750" indent="-285750">
              <a:buFontTx/>
              <a:buChar char="-"/>
            </a:pPr>
            <a:endParaRPr lang="en-US" dirty="0" smtClean="0"/>
          </a:p>
        </p:txBody>
      </p:sp>
    </p:spTree>
    <p:extLst>
      <p:ext uri="{BB962C8B-B14F-4D97-AF65-F5344CB8AC3E}">
        <p14:creationId xmlns:p14="http://schemas.microsoft.com/office/powerpoint/2010/main" val="3200613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7543800" cy="914400"/>
          </a:xfrm>
        </p:spPr>
        <p:txBody>
          <a:bodyPr/>
          <a:lstStyle/>
          <a:p>
            <a:r>
              <a:rPr lang="en-US" dirty="0" err="1" smtClean="0"/>
              <a:t>Cholecystitis</a:t>
            </a:r>
            <a:r>
              <a:rPr lang="en-US" dirty="0" smtClean="0"/>
              <a:t> </a:t>
            </a:r>
            <a:r>
              <a:rPr lang="en-US" dirty="0" err="1" smtClean="0"/>
              <a:t>Cont</a:t>
            </a:r>
            <a:r>
              <a:rPr lang="en-US" dirty="0" smtClean="0"/>
              <a:t>…</a:t>
            </a:r>
            <a:endParaRPr lang="en-US" dirty="0"/>
          </a:p>
        </p:txBody>
      </p:sp>
      <p:sp>
        <p:nvSpPr>
          <p:cNvPr id="4" name="TextBox 3"/>
          <p:cNvSpPr txBox="1"/>
          <p:nvPr/>
        </p:nvSpPr>
        <p:spPr>
          <a:xfrm>
            <a:off x="457200" y="1066800"/>
            <a:ext cx="8382000" cy="6001643"/>
          </a:xfrm>
          <a:prstGeom prst="rect">
            <a:avLst/>
          </a:prstGeom>
          <a:noFill/>
        </p:spPr>
        <p:txBody>
          <a:bodyPr wrap="square" rtlCol="0">
            <a:spAutoFit/>
          </a:bodyPr>
          <a:lstStyle/>
          <a:p>
            <a:endParaRPr lang="en-US" sz="2000" dirty="0"/>
          </a:p>
          <a:p>
            <a:r>
              <a:rPr lang="en-US" sz="3200" dirty="0" smtClean="0"/>
              <a:t>-  </a:t>
            </a:r>
            <a:r>
              <a:rPr lang="en-US" sz="3200" dirty="0" err="1" smtClean="0"/>
              <a:t>Tx</a:t>
            </a:r>
            <a:r>
              <a:rPr lang="en-US" sz="3200" dirty="0" smtClean="0"/>
              <a:t>: 	</a:t>
            </a:r>
            <a:r>
              <a:rPr lang="en-US" sz="3200" i="1" dirty="0" smtClean="0"/>
              <a:t>nonsurgical treatment includes:</a:t>
            </a:r>
          </a:p>
          <a:p>
            <a:r>
              <a:rPr lang="en-US" sz="3200" dirty="0"/>
              <a:t>	</a:t>
            </a:r>
            <a:r>
              <a:rPr lang="en-US" sz="3200" dirty="0" smtClean="0"/>
              <a:t>		Antibiotics to fight infection</a:t>
            </a:r>
          </a:p>
          <a:p>
            <a:r>
              <a:rPr lang="en-US" sz="3200" dirty="0"/>
              <a:t>	</a:t>
            </a:r>
            <a:r>
              <a:rPr lang="en-US" sz="3200" dirty="0" smtClean="0"/>
              <a:t>		Low-fat diet (when food can 						be tolerated)</a:t>
            </a:r>
          </a:p>
          <a:p>
            <a:r>
              <a:rPr lang="en-US" sz="3200" dirty="0"/>
              <a:t>	</a:t>
            </a:r>
            <a:r>
              <a:rPr lang="en-US" sz="3200" dirty="0" smtClean="0"/>
              <a:t>		Pain medicines</a:t>
            </a:r>
          </a:p>
          <a:p>
            <a:endParaRPr lang="en-US" sz="3200" dirty="0"/>
          </a:p>
          <a:p>
            <a:r>
              <a:rPr lang="en-US" sz="3200" dirty="0" smtClean="0"/>
              <a:t>		</a:t>
            </a:r>
            <a:r>
              <a:rPr lang="en-US" sz="3200" i="1" dirty="0" smtClean="0"/>
              <a:t>Surgical treatment:</a:t>
            </a:r>
          </a:p>
          <a:p>
            <a:r>
              <a:rPr lang="en-US" sz="3200" dirty="0"/>
              <a:t>	</a:t>
            </a:r>
            <a:r>
              <a:rPr lang="en-US" sz="3200" dirty="0" smtClean="0"/>
              <a:t>		Cholecystectomy</a:t>
            </a:r>
          </a:p>
          <a:p>
            <a:endParaRPr lang="en-US" dirty="0" smtClean="0"/>
          </a:p>
          <a:p>
            <a:endParaRPr lang="en-US" dirty="0" smtClean="0"/>
          </a:p>
          <a:p>
            <a:endParaRPr lang="en-US" dirty="0" smtClean="0"/>
          </a:p>
          <a:p>
            <a:endParaRPr lang="en-US" dirty="0" smtClean="0"/>
          </a:p>
          <a:p>
            <a:r>
              <a:rPr lang="en-US" dirty="0"/>
              <a:t>	</a:t>
            </a:r>
            <a:endParaRPr lang="en-US" dirty="0" smtClean="0"/>
          </a:p>
          <a:p>
            <a:pPr marL="285750" indent="-285750">
              <a:buFontTx/>
              <a:buChar char="-"/>
            </a:pPr>
            <a:endParaRPr lang="en-US" dirty="0" smtClean="0"/>
          </a:p>
        </p:txBody>
      </p:sp>
    </p:spTree>
    <p:extLst>
      <p:ext uri="{BB962C8B-B14F-4D97-AF65-F5344CB8AC3E}">
        <p14:creationId xmlns:p14="http://schemas.microsoft.com/office/powerpoint/2010/main" val="755601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r>
              <a:rPr lang="en-US" sz="2000" dirty="0" smtClean="0"/>
              <a:t>Chronic, progressive inflammatory disease of the liver.</a:t>
            </a:r>
            <a:endParaRPr lang="en-US" sz="2000" dirty="0"/>
          </a:p>
        </p:txBody>
      </p:sp>
      <p:sp>
        <p:nvSpPr>
          <p:cNvPr id="3" name="Title 2"/>
          <p:cNvSpPr>
            <a:spLocks noGrp="1"/>
          </p:cNvSpPr>
          <p:nvPr>
            <p:ph type="title"/>
          </p:nvPr>
        </p:nvSpPr>
        <p:spPr/>
        <p:txBody>
          <a:bodyPr/>
          <a:lstStyle/>
          <a:p>
            <a:r>
              <a:rPr lang="en-US" dirty="0" smtClean="0"/>
              <a:t>Cirrhosis</a:t>
            </a:r>
            <a:endParaRPr lang="en-US" dirty="0"/>
          </a:p>
        </p:txBody>
      </p:sp>
    </p:spTree>
    <p:extLst>
      <p:ext uri="{BB962C8B-B14F-4D97-AF65-F5344CB8AC3E}">
        <p14:creationId xmlns:p14="http://schemas.microsoft.com/office/powerpoint/2010/main" val="517031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1"/>
            <a:ext cx="5943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559521"/>
            <a:ext cx="3590379" cy="3215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286000"/>
            <a:ext cx="3523526"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051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7543800" cy="533400"/>
          </a:xfrm>
        </p:spPr>
        <p:txBody>
          <a:bodyPr/>
          <a:lstStyle/>
          <a:p>
            <a:r>
              <a:rPr lang="en-US" dirty="0" smtClean="0"/>
              <a:t>Cirrhosis</a:t>
            </a:r>
            <a:endParaRPr lang="en-US" dirty="0"/>
          </a:p>
        </p:txBody>
      </p:sp>
      <p:sp>
        <p:nvSpPr>
          <p:cNvPr id="4" name="TextBox 3"/>
          <p:cNvSpPr txBox="1"/>
          <p:nvPr/>
        </p:nvSpPr>
        <p:spPr>
          <a:xfrm>
            <a:off x="228600" y="838200"/>
            <a:ext cx="8610600" cy="7417415"/>
          </a:xfrm>
          <a:prstGeom prst="rect">
            <a:avLst/>
          </a:prstGeom>
          <a:noFill/>
        </p:spPr>
        <p:txBody>
          <a:bodyPr wrap="square" rtlCol="0">
            <a:spAutoFit/>
          </a:bodyPr>
          <a:lstStyle/>
          <a:p>
            <a:r>
              <a:rPr lang="en-US" sz="2800" dirty="0" smtClean="0"/>
              <a:t>-final phase of chronic liver disease.</a:t>
            </a:r>
          </a:p>
          <a:p>
            <a:r>
              <a:rPr lang="en-US" sz="2800" dirty="0" smtClean="0"/>
              <a:t>-75% caused by excessive alcohol use or </a:t>
            </a:r>
            <a:r>
              <a:rPr lang="en-US" sz="2800" dirty="0" err="1" smtClean="0"/>
              <a:t>Hep</a:t>
            </a:r>
            <a:r>
              <a:rPr lang="en-US" sz="2800" dirty="0" smtClean="0"/>
              <a:t> B &amp; C</a:t>
            </a:r>
          </a:p>
          <a:p>
            <a:endParaRPr lang="en-US" sz="2800" dirty="0" smtClean="0"/>
          </a:p>
          <a:p>
            <a:r>
              <a:rPr lang="en-US" sz="2800" dirty="0" smtClean="0"/>
              <a:t>-Early </a:t>
            </a:r>
            <a:r>
              <a:rPr lang="en-US" sz="2800" dirty="0" err="1" smtClean="0"/>
              <a:t>Sx</a:t>
            </a:r>
            <a:r>
              <a:rPr lang="en-US" sz="2800" dirty="0" smtClean="0"/>
              <a:t>:</a:t>
            </a:r>
          </a:p>
          <a:p>
            <a:r>
              <a:rPr lang="en-US" sz="2800" dirty="0"/>
              <a:t>	</a:t>
            </a:r>
            <a:r>
              <a:rPr lang="en-US" sz="2800" dirty="0" smtClean="0"/>
              <a:t>Fatigue, Poor appetite, nausea</a:t>
            </a:r>
          </a:p>
          <a:p>
            <a:r>
              <a:rPr lang="en-US" sz="2800" dirty="0" smtClean="0"/>
              <a:t>-Late </a:t>
            </a:r>
            <a:r>
              <a:rPr lang="en-US" sz="2800" dirty="0" err="1" smtClean="0"/>
              <a:t>Sx</a:t>
            </a:r>
            <a:r>
              <a:rPr lang="en-US" sz="2800" dirty="0" smtClean="0"/>
              <a:t>:</a:t>
            </a:r>
          </a:p>
          <a:p>
            <a:r>
              <a:rPr lang="en-US" sz="2800" dirty="0"/>
              <a:t>	</a:t>
            </a:r>
            <a:r>
              <a:rPr lang="en-US" sz="2800" dirty="0" smtClean="0"/>
              <a:t>edema, Jaundice, easy bruising, swollen </a:t>
            </a:r>
            <a:r>
              <a:rPr lang="en-US" sz="2800" dirty="0" err="1" smtClean="0"/>
              <a:t>abd</a:t>
            </a:r>
            <a:r>
              <a:rPr lang="en-US" sz="2800" dirty="0" smtClean="0"/>
              <a:t>. </a:t>
            </a:r>
          </a:p>
          <a:p>
            <a:r>
              <a:rPr lang="en-US" sz="2800" dirty="0" smtClean="0"/>
              <a:t>-</a:t>
            </a:r>
            <a:r>
              <a:rPr lang="en-US" sz="2800" dirty="0" err="1" smtClean="0"/>
              <a:t>Tx</a:t>
            </a:r>
            <a:r>
              <a:rPr lang="en-US" sz="2800" dirty="0" smtClean="0"/>
              <a:t>: 		</a:t>
            </a:r>
          </a:p>
          <a:p>
            <a:r>
              <a:rPr lang="en-US" sz="2800" dirty="0"/>
              <a:t>	</a:t>
            </a:r>
            <a:r>
              <a:rPr lang="en-US" sz="2800" dirty="0" smtClean="0"/>
              <a:t>	Limiting alcohol</a:t>
            </a:r>
          </a:p>
          <a:p>
            <a:r>
              <a:rPr lang="en-US" sz="2800" dirty="0" smtClean="0"/>
              <a:t>		Healthy/Low Salt diet</a:t>
            </a:r>
          </a:p>
          <a:p>
            <a:r>
              <a:rPr lang="en-US" sz="2800" dirty="0" smtClean="0"/>
              <a:t>		Vaccines</a:t>
            </a:r>
          </a:p>
          <a:p>
            <a:r>
              <a:rPr lang="en-US" sz="2800" dirty="0"/>
              <a:t>	</a:t>
            </a:r>
            <a:r>
              <a:rPr lang="en-US" sz="2800" dirty="0" smtClean="0"/>
              <a:t>	Meds</a:t>
            </a:r>
            <a:endParaRPr lang="en-US" sz="2800" dirty="0"/>
          </a:p>
          <a:p>
            <a:r>
              <a:rPr lang="en-US" sz="2800" dirty="0" smtClean="0"/>
              <a:t>		 Liver Transplant</a:t>
            </a:r>
          </a:p>
          <a:p>
            <a:endParaRPr lang="en-US" sz="2800" dirty="0" smtClean="0"/>
          </a:p>
          <a:p>
            <a:endParaRPr lang="en-US" sz="2800" dirty="0" smtClean="0"/>
          </a:p>
          <a:p>
            <a:endParaRPr lang="en-US" sz="2800" dirty="0"/>
          </a:p>
          <a:p>
            <a:endParaRPr lang="en-US" sz="2800" dirty="0"/>
          </a:p>
        </p:txBody>
      </p:sp>
    </p:spTree>
    <p:extLst>
      <p:ext uri="{BB962C8B-B14F-4D97-AF65-F5344CB8AC3E}">
        <p14:creationId xmlns:p14="http://schemas.microsoft.com/office/powerpoint/2010/main" val="342722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Birth defect affecting the roof of your mouth</a:t>
            </a:r>
            <a:endParaRPr lang="en-US" dirty="0"/>
          </a:p>
        </p:txBody>
      </p:sp>
      <p:sp>
        <p:nvSpPr>
          <p:cNvPr id="3" name="Title 2"/>
          <p:cNvSpPr>
            <a:spLocks noGrp="1"/>
          </p:cNvSpPr>
          <p:nvPr>
            <p:ph type="title"/>
          </p:nvPr>
        </p:nvSpPr>
        <p:spPr/>
        <p:txBody>
          <a:bodyPr/>
          <a:lstStyle/>
          <a:p>
            <a:r>
              <a:rPr lang="en-US" dirty="0" smtClean="0"/>
              <a:t>Cleft Palate</a:t>
            </a:r>
            <a:endParaRPr lang="en-US" dirty="0"/>
          </a:p>
        </p:txBody>
      </p:sp>
    </p:spTree>
    <p:extLst>
      <p:ext uri="{BB962C8B-B14F-4D97-AF65-F5344CB8AC3E}">
        <p14:creationId xmlns:p14="http://schemas.microsoft.com/office/powerpoint/2010/main" val="3365336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731774"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54675"/>
            <a:ext cx="3505200" cy="350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794" y="3501656"/>
            <a:ext cx="4535606" cy="3112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9018" y="3743268"/>
            <a:ext cx="43815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6656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4549"/>
            <a:ext cx="7543800" cy="914400"/>
          </a:xfrm>
        </p:spPr>
        <p:txBody>
          <a:bodyPr/>
          <a:lstStyle/>
          <a:p>
            <a:r>
              <a:rPr lang="en-US" dirty="0" smtClean="0"/>
              <a:t>Cleft Palate</a:t>
            </a:r>
            <a:endParaRPr lang="en-US" dirty="0"/>
          </a:p>
        </p:txBody>
      </p:sp>
      <p:sp>
        <p:nvSpPr>
          <p:cNvPr id="4" name="TextBox 3"/>
          <p:cNvSpPr txBox="1"/>
          <p:nvPr/>
        </p:nvSpPr>
        <p:spPr>
          <a:xfrm>
            <a:off x="304800" y="914400"/>
            <a:ext cx="8534400" cy="5693866"/>
          </a:xfrm>
          <a:prstGeom prst="rect">
            <a:avLst/>
          </a:prstGeom>
          <a:noFill/>
        </p:spPr>
        <p:txBody>
          <a:bodyPr wrap="square" rtlCol="0">
            <a:spAutoFit/>
          </a:bodyPr>
          <a:lstStyle/>
          <a:p>
            <a:r>
              <a:rPr lang="en-US" sz="2800" dirty="0" smtClean="0"/>
              <a:t>Causes: </a:t>
            </a:r>
          </a:p>
          <a:p>
            <a:r>
              <a:rPr lang="en-US" sz="2800" dirty="0"/>
              <a:t>	</a:t>
            </a:r>
            <a:r>
              <a:rPr lang="en-US" sz="2800" dirty="0" smtClean="0"/>
              <a:t>Genetics</a:t>
            </a:r>
          </a:p>
          <a:p>
            <a:r>
              <a:rPr lang="en-US" sz="2800" dirty="0"/>
              <a:t>	</a:t>
            </a:r>
            <a:r>
              <a:rPr lang="en-US" sz="2800" dirty="0" smtClean="0"/>
              <a:t>Drugs</a:t>
            </a:r>
          </a:p>
          <a:p>
            <a:r>
              <a:rPr lang="en-US" sz="2800" dirty="0"/>
              <a:t>	</a:t>
            </a:r>
            <a:r>
              <a:rPr lang="en-US" sz="2800" dirty="0" smtClean="0"/>
              <a:t>viruses</a:t>
            </a:r>
          </a:p>
          <a:p>
            <a:r>
              <a:rPr lang="en-US" sz="2800" dirty="0"/>
              <a:t>	</a:t>
            </a:r>
            <a:r>
              <a:rPr lang="en-US" sz="2800" dirty="0" smtClean="0"/>
              <a:t>other toxins</a:t>
            </a:r>
          </a:p>
          <a:p>
            <a:endParaRPr lang="en-US" sz="2800" dirty="0"/>
          </a:p>
          <a:p>
            <a:r>
              <a:rPr lang="en-US" sz="2800" dirty="0" smtClean="0"/>
              <a:t>-Can accompany cleft lip</a:t>
            </a:r>
          </a:p>
          <a:p>
            <a:endParaRPr lang="en-US" sz="2800" dirty="0"/>
          </a:p>
          <a:p>
            <a:r>
              <a:rPr lang="en-US" sz="2800" dirty="0" err="1" smtClean="0"/>
              <a:t>Tx</a:t>
            </a:r>
            <a:r>
              <a:rPr lang="en-US" sz="2800" dirty="0" smtClean="0"/>
              <a:t>:	- Surgery w/in 1</a:t>
            </a:r>
            <a:r>
              <a:rPr lang="en-US" sz="2800" baseline="30000" dirty="0" smtClean="0"/>
              <a:t>st</a:t>
            </a:r>
            <a:r>
              <a:rPr lang="en-US" sz="2800" dirty="0" smtClean="0"/>
              <a:t> year to prevent speech delays. </a:t>
            </a:r>
          </a:p>
          <a:p>
            <a:r>
              <a:rPr lang="en-US" sz="2800" dirty="0" smtClean="0"/>
              <a:t>	-temporary prosthetic device to close the 	palate so the baby can feed and grow until 	surgery can be done.</a:t>
            </a:r>
            <a:endParaRPr lang="en-US" sz="2800" dirty="0"/>
          </a:p>
        </p:txBody>
      </p:sp>
    </p:spTree>
    <p:extLst>
      <p:ext uri="{BB962C8B-B14F-4D97-AF65-F5344CB8AC3E}">
        <p14:creationId xmlns:p14="http://schemas.microsoft.com/office/powerpoint/2010/main" val="1064924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7543800" cy="914400"/>
          </a:xfrm>
        </p:spPr>
        <p:txBody>
          <a:bodyPr/>
          <a:lstStyle/>
          <a:p>
            <a:r>
              <a:rPr lang="en-US" dirty="0" smtClean="0"/>
              <a:t>What will we cover? </a:t>
            </a:r>
            <a:endParaRPr lang="en-US" dirty="0"/>
          </a:p>
        </p:txBody>
      </p:sp>
      <p:sp>
        <p:nvSpPr>
          <p:cNvPr id="4" name="TextBox 3"/>
          <p:cNvSpPr txBox="1"/>
          <p:nvPr/>
        </p:nvSpPr>
        <p:spPr>
          <a:xfrm>
            <a:off x="533400" y="1219200"/>
            <a:ext cx="7848600" cy="5262979"/>
          </a:xfrm>
          <a:prstGeom prst="rect">
            <a:avLst/>
          </a:prstGeom>
          <a:noFill/>
        </p:spPr>
        <p:txBody>
          <a:bodyPr wrap="square" rtlCol="0">
            <a:spAutoFit/>
          </a:bodyPr>
          <a:lstStyle/>
          <a:p>
            <a:pPr marL="285750" indent="-285750">
              <a:buBlip>
                <a:blip r:embed="rId2"/>
              </a:buBlip>
            </a:pPr>
            <a:r>
              <a:rPr lang="en-US" sz="2800" dirty="0" smtClean="0"/>
              <a:t>Anorexia</a:t>
            </a:r>
          </a:p>
          <a:p>
            <a:pPr marL="285750" indent="-285750">
              <a:buBlip>
                <a:blip r:embed="rId2"/>
              </a:buBlip>
            </a:pPr>
            <a:r>
              <a:rPr lang="en-US" sz="2800" dirty="0" smtClean="0"/>
              <a:t>Caries</a:t>
            </a:r>
          </a:p>
          <a:p>
            <a:pPr marL="285750" indent="-285750">
              <a:buBlip>
                <a:blip r:embed="rId2"/>
              </a:buBlip>
            </a:pPr>
            <a:r>
              <a:rPr lang="en-US" sz="2800" dirty="0" err="1" smtClean="0"/>
              <a:t>Cholecystitis</a:t>
            </a:r>
            <a:endParaRPr lang="en-US" sz="2800" dirty="0" smtClean="0"/>
          </a:p>
          <a:p>
            <a:pPr marL="285750" indent="-285750">
              <a:buBlip>
                <a:blip r:embed="rId2"/>
              </a:buBlip>
            </a:pPr>
            <a:r>
              <a:rPr lang="en-US" sz="2800" dirty="0" smtClean="0"/>
              <a:t>Cirrhosis</a:t>
            </a:r>
          </a:p>
          <a:p>
            <a:pPr marL="285750" indent="-285750">
              <a:buBlip>
                <a:blip r:embed="rId2"/>
              </a:buBlip>
            </a:pPr>
            <a:r>
              <a:rPr lang="en-US" sz="2800" dirty="0" smtClean="0"/>
              <a:t>Cleft Palate</a:t>
            </a:r>
          </a:p>
          <a:p>
            <a:pPr marL="285750" indent="-285750">
              <a:buBlip>
                <a:blip r:embed="rId2"/>
              </a:buBlip>
            </a:pPr>
            <a:r>
              <a:rPr lang="en-US" sz="2800" dirty="0" smtClean="0"/>
              <a:t>Constipation</a:t>
            </a:r>
          </a:p>
          <a:p>
            <a:pPr marL="285750" indent="-285750">
              <a:buBlip>
                <a:blip r:embed="rId2"/>
              </a:buBlip>
            </a:pPr>
            <a:r>
              <a:rPr lang="en-US" sz="2800" dirty="0" smtClean="0"/>
              <a:t>Diarrhea</a:t>
            </a:r>
          </a:p>
          <a:p>
            <a:pPr marL="285750" indent="-285750">
              <a:buBlip>
                <a:blip r:embed="rId2"/>
              </a:buBlip>
            </a:pPr>
            <a:r>
              <a:rPr lang="en-US" sz="2800" dirty="0" smtClean="0"/>
              <a:t>Gastroenteritis</a:t>
            </a:r>
          </a:p>
          <a:p>
            <a:pPr marL="285750" indent="-285750">
              <a:buBlip>
                <a:blip r:embed="rId2"/>
              </a:buBlip>
            </a:pPr>
            <a:r>
              <a:rPr lang="en-US" sz="2800" dirty="0" err="1" smtClean="0"/>
              <a:t>Gastroesophageal</a:t>
            </a:r>
            <a:r>
              <a:rPr lang="en-US" sz="2800" dirty="0" smtClean="0"/>
              <a:t> Reflux Disease</a:t>
            </a:r>
          </a:p>
          <a:p>
            <a:pPr marL="285750" indent="-285750">
              <a:buBlip>
                <a:blip r:embed="rId2"/>
              </a:buBlip>
            </a:pPr>
            <a:r>
              <a:rPr lang="en-US" sz="2800" dirty="0" smtClean="0"/>
              <a:t>Hepatitis</a:t>
            </a:r>
          </a:p>
          <a:p>
            <a:pPr marL="285750" indent="-285750">
              <a:buBlip>
                <a:blip r:embed="rId2"/>
              </a:buBlip>
            </a:pPr>
            <a:r>
              <a:rPr lang="en-US" sz="2800" dirty="0" smtClean="0"/>
              <a:t>Irritable Bowel Syndrome</a:t>
            </a:r>
          </a:p>
          <a:p>
            <a:pPr marL="285750" indent="-285750">
              <a:buBlip>
                <a:blip r:embed="rId2"/>
              </a:buBlip>
            </a:pPr>
            <a:r>
              <a:rPr lang="en-US" sz="2800" dirty="0" smtClean="0"/>
              <a:t>Peptic Ulcers</a:t>
            </a:r>
            <a:endParaRPr lang="en-US" sz="2800" dirty="0"/>
          </a:p>
        </p:txBody>
      </p:sp>
    </p:spTree>
    <p:extLst>
      <p:ext uri="{BB962C8B-B14F-4D97-AF65-F5344CB8AC3E}">
        <p14:creationId xmlns:p14="http://schemas.microsoft.com/office/powerpoint/2010/main" val="2158382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10000"/>
          </a:bodyPr>
          <a:lstStyle/>
          <a:p>
            <a:r>
              <a:rPr lang="en-US" sz="2400" dirty="0" smtClean="0"/>
              <a:t>Delayed &amp; painful </a:t>
            </a:r>
            <a:r>
              <a:rPr lang="en-US" sz="2400" dirty="0" err="1" smtClean="0"/>
              <a:t>defecataion</a:t>
            </a:r>
            <a:endParaRPr lang="en-US" sz="2400" dirty="0"/>
          </a:p>
        </p:txBody>
      </p:sp>
      <p:sp>
        <p:nvSpPr>
          <p:cNvPr id="3" name="Title 2"/>
          <p:cNvSpPr>
            <a:spLocks noGrp="1"/>
          </p:cNvSpPr>
          <p:nvPr>
            <p:ph type="title"/>
          </p:nvPr>
        </p:nvSpPr>
        <p:spPr/>
        <p:txBody>
          <a:bodyPr/>
          <a:lstStyle/>
          <a:p>
            <a:r>
              <a:rPr lang="en-US" dirty="0" smtClean="0"/>
              <a:t>Constipation</a:t>
            </a:r>
            <a:endParaRPr lang="en-US" dirty="0"/>
          </a:p>
        </p:txBody>
      </p:sp>
    </p:spTree>
    <p:extLst>
      <p:ext uri="{BB962C8B-B14F-4D97-AF65-F5344CB8AC3E}">
        <p14:creationId xmlns:p14="http://schemas.microsoft.com/office/powerpoint/2010/main" val="2570269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2667000" cy="400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57200"/>
            <a:ext cx="404812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3745" y="3476171"/>
            <a:ext cx="5783969" cy="307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0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04800"/>
            <a:ext cx="7543800" cy="914400"/>
          </a:xfrm>
        </p:spPr>
        <p:txBody>
          <a:bodyPr/>
          <a:lstStyle/>
          <a:p>
            <a:r>
              <a:rPr lang="en-US" dirty="0" smtClean="0"/>
              <a:t>Constipation</a:t>
            </a:r>
            <a:endParaRPr lang="en-US" dirty="0"/>
          </a:p>
        </p:txBody>
      </p:sp>
      <p:sp>
        <p:nvSpPr>
          <p:cNvPr id="4" name="TextBox 3"/>
          <p:cNvSpPr txBox="1"/>
          <p:nvPr/>
        </p:nvSpPr>
        <p:spPr>
          <a:xfrm>
            <a:off x="304800" y="1143000"/>
            <a:ext cx="8686800" cy="5170646"/>
          </a:xfrm>
          <a:prstGeom prst="rect">
            <a:avLst/>
          </a:prstGeom>
          <a:noFill/>
        </p:spPr>
        <p:txBody>
          <a:bodyPr wrap="square" rtlCol="0">
            <a:spAutoFit/>
          </a:bodyPr>
          <a:lstStyle/>
          <a:p>
            <a:r>
              <a:rPr lang="en-US" sz="2400" dirty="0" smtClean="0"/>
              <a:t>Common Causes:</a:t>
            </a:r>
          </a:p>
          <a:p>
            <a:r>
              <a:rPr lang="en-US" sz="2400" dirty="0"/>
              <a:t>	</a:t>
            </a:r>
            <a:r>
              <a:rPr lang="en-US" sz="2400" dirty="0" smtClean="0"/>
              <a:t>Diet (lack of fruits/</a:t>
            </a:r>
            <a:r>
              <a:rPr lang="en-US" sz="2400" dirty="0" err="1" smtClean="0"/>
              <a:t>vegis</a:t>
            </a:r>
            <a:r>
              <a:rPr lang="en-US" sz="2400" dirty="0" smtClean="0"/>
              <a:t>, fluids)</a:t>
            </a:r>
          </a:p>
          <a:p>
            <a:r>
              <a:rPr lang="en-US" sz="2400" dirty="0"/>
              <a:t>	</a:t>
            </a:r>
            <a:r>
              <a:rPr lang="en-US" sz="2400" dirty="0" smtClean="0"/>
              <a:t>Meds</a:t>
            </a:r>
          </a:p>
          <a:p>
            <a:r>
              <a:rPr lang="en-US" sz="2400" dirty="0"/>
              <a:t>	</a:t>
            </a:r>
            <a:r>
              <a:rPr lang="en-US" sz="2400" dirty="0" smtClean="0"/>
              <a:t>Various </a:t>
            </a:r>
            <a:r>
              <a:rPr lang="en-US" sz="2400" dirty="0" err="1" smtClean="0"/>
              <a:t>Dx</a:t>
            </a:r>
            <a:r>
              <a:rPr lang="en-US" sz="2400" dirty="0" smtClean="0"/>
              <a:t>/Pregnancy</a:t>
            </a:r>
          </a:p>
          <a:p>
            <a:r>
              <a:rPr lang="en-US" sz="2400" dirty="0"/>
              <a:t>	S</a:t>
            </a:r>
            <a:r>
              <a:rPr lang="en-US" sz="2400" dirty="0" smtClean="0"/>
              <a:t>tress</a:t>
            </a:r>
          </a:p>
          <a:p>
            <a:endParaRPr lang="en-US" sz="2400" dirty="0"/>
          </a:p>
          <a:p>
            <a:r>
              <a:rPr lang="en-US" sz="2400" dirty="0" err="1" smtClean="0"/>
              <a:t>Tx</a:t>
            </a:r>
            <a:r>
              <a:rPr lang="en-US" sz="2400" dirty="0" smtClean="0"/>
              <a:t>:	</a:t>
            </a:r>
          </a:p>
          <a:p>
            <a:r>
              <a:rPr lang="en-US" sz="2400" dirty="0"/>
              <a:t>	</a:t>
            </a:r>
            <a:r>
              <a:rPr lang="en-US" sz="2400" dirty="0" smtClean="0"/>
              <a:t>Diet modifications</a:t>
            </a:r>
          </a:p>
          <a:p>
            <a:r>
              <a:rPr lang="en-US" sz="2400" dirty="0"/>
              <a:t>	</a:t>
            </a:r>
            <a:r>
              <a:rPr lang="en-US" sz="2400" dirty="0" smtClean="0"/>
              <a:t>exercise</a:t>
            </a:r>
          </a:p>
          <a:p>
            <a:r>
              <a:rPr lang="en-US" sz="2400" dirty="0"/>
              <a:t>	</a:t>
            </a:r>
            <a:r>
              <a:rPr lang="en-US" sz="2400" dirty="0" smtClean="0"/>
              <a:t>Laxatives</a:t>
            </a:r>
          </a:p>
          <a:p>
            <a:r>
              <a:rPr lang="en-US" sz="2400" dirty="0"/>
              <a:t>	</a:t>
            </a:r>
            <a:r>
              <a:rPr lang="en-US" sz="2400" dirty="0" smtClean="0"/>
              <a:t>Decrease stress</a:t>
            </a:r>
          </a:p>
          <a:p>
            <a:endParaRPr lang="en-US" sz="2400" dirty="0"/>
          </a:p>
          <a:p>
            <a:r>
              <a:rPr lang="en-US" sz="2400" dirty="0" smtClean="0"/>
              <a:t>Complications:  Bloody stools, rectal prolapse</a:t>
            </a:r>
          </a:p>
          <a:p>
            <a:r>
              <a:rPr lang="en-US" dirty="0"/>
              <a:t>	</a:t>
            </a:r>
          </a:p>
        </p:txBody>
      </p:sp>
    </p:spTree>
    <p:extLst>
      <p:ext uri="{BB962C8B-B14F-4D97-AF65-F5344CB8AC3E}">
        <p14:creationId xmlns:p14="http://schemas.microsoft.com/office/powerpoint/2010/main" val="33101231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r>
              <a:rPr lang="en-US" sz="2400" dirty="0" smtClean="0"/>
              <a:t>Loose watery, &amp; frequent bowel movement</a:t>
            </a:r>
            <a:endParaRPr lang="en-US" sz="2400" dirty="0"/>
          </a:p>
        </p:txBody>
      </p:sp>
      <p:sp>
        <p:nvSpPr>
          <p:cNvPr id="3" name="Title 2"/>
          <p:cNvSpPr>
            <a:spLocks noGrp="1"/>
          </p:cNvSpPr>
          <p:nvPr>
            <p:ph type="title"/>
          </p:nvPr>
        </p:nvSpPr>
        <p:spPr/>
        <p:txBody>
          <a:bodyPr/>
          <a:lstStyle/>
          <a:p>
            <a:r>
              <a:rPr lang="en-US" dirty="0" smtClean="0"/>
              <a:t>Diarrhea</a:t>
            </a:r>
            <a:endParaRPr lang="en-US" dirty="0"/>
          </a:p>
        </p:txBody>
      </p:sp>
    </p:spTree>
    <p:extLst>
      <p:ext uri="{BB962C8B-B14F-4D97-AF65-F5344CB8AC3E}">
        <p14:creationId xmlns:p14="http://schemas.microsoft.com/office/powerpoint/2010/main" val="1655429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3393"/>
            <a:ext cx="3657600"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724400"/>
            <a:ext cx="2586038" cy="2007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07534"/>
            <a:ext cx="30480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114800"/>
            <a:ext cx="2438400" cy="2413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7200" y="2895600"/>
            <a:ext cx="1831656" cy="2335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507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7543800" cy="914400"/>
          </a:xfrm>
        </p:spPr>
        <p:txBody>
          <a:bodyPr/>
          <a:lstStyle/>
          <a:p>
            <a:r>
              <a:rPr lang="en-US" dirty="0" smtClean="0"/>
              <a:t>Diarrhea</a:t>
            </a:r>
            <a:endParaRPr lang="en-US" dirty="0"/>
          </a:p>
        </p:txBody>
      </p:sp>
      <p:sp>
        <p:nvSpPr>
          <p:cNvPr id="4" name="TextBox 3"/>
          <p:cNvSpPr txBox="1"/>
          <p:nvPr/>
        </p:nvSpPr>
        <p:spPr>
          <a:xfrm>
            <a:off x="304800" y="990600"/>
            <a:ext cx="8610600" cy="5170646"/>
          </a:xfrm>
          <a:prstGeom prst="rect">
            <a:avLst/>
          </a:prstGeom>
          <a:noFill/>
        </p:spPr>
        <p:txBody>
          <a:bodyPr wrap="square" rtlCol="0">
            <a:spAutoFit/>
          </a:bodyPr>
          <a:lstStyle/>
          <a:p>
            <a:r>
              <a:rPr lang="en-US" sz="2400" dirty="0" smtClean="0"/>
              <a:t>Common Cause: </a:t>
            </a:r>
          </a:p>
          <a:p>
            <a:r>
              <a:rPr lang="en-US" sz="2400" dirty="0"/>
              <a:t>	</a:t>
            </a:r>
            <a:r>
              <a:rPr lang="en-US" sz="2400" dirty="0" smtClean="0"/>
              <a:t>poor diet</a:t>
            </a:r>
          </a:p>
          <a:p>
            <a:r>
              <a:rPr lang="en-US" sz="2400" dirty="0"/>
              <a:t>	</a:t>
            </a:r>
            <a:r>
              <a:rPr lang="en-US" sz="2400" dirty="0" smtClean="0"/>
              <a:t>anxiety</a:t>
            </a:r>
          </a:p>
          <a:p>
            <a:r>
              <a:rPr lang="en-US" sz="2400" dirty="0"/>
              <a:t>	</a:t>
            </a:r>
            <a:r>
              <a:rPr lang="en-US" sz="2400" dirty="0" smtClean="0"/>
              <a:t>toxic substances</a:t>
            </a:r>
          </a:p>
          <a:p>
            <a:r>
              <a:rPr lang="en-US" sz="2400" dirty="0"/>
              <a:t>	</a:t>
            </a:r>
            <a:r>
              <a:rPr lang="en-US" sz="2400" dirty="0" smtClean="0"/>
              <a:t>irritants in food</a:t>
            </a:r>
          </a:p>
          <a:p>
            <a:endParaRPr lang="en-US" sz="2400" dirty="0"/>
          </a:p>
          <a:p>
            <a:r>
              <a:rPr lang="en-US" sz="2400" dirty="0" smtClean="0"/>
              <a:t>Complications</a:t>
            </a:r>
          </a:p>
          <a:p>
            <a:r>
              <a:rPr lang="en-US" sz="2400" dirty="0"/>
              <a:t>	</a:t>
            </a:r>
            <a:r>
              <a:rPr lang="en-US" sz="2400" dirty="0" smtClean="0"/>
              <a:t>dehydration and electrolyte imbalance</a:t>
            </a:r>
          </a:p>
          <a:p>
            <a:endParaRPr lang="en-US" sz="2400" dirty="0"/>
          </a:p>
          <a:p>
            <a:r>
              <a:rPr lang="en-US" sz="2400" dirty="0" err="1" smtClean="0"/>
              <a:t>Tx</a:t>
            </a:r>
            <a:r>
              <a:rPr lang="en-US" sz="2400" dirty="0" smtClean="0"/>
              <a:t>: </a:t>
            </a:r>
          </a:p>
          <a:p>
            <a:r>
              <a:rPr lang="en-US" sz="2400" dirty="0"/>
              <a:t>	</a:t>
            </a:r>
            <a:r>
              <a:rPr lang="en-US" sz="2400" dirty="0" smtClean="0"/>
              <a:t>BRAT diet</a:t>
            </a:r>
          </a:p>
          <a:p>
            <a:r>
              <a:rPr lang="en-US" sz="2400" dirty="0"/>
              <a:t>	</a:t>
            </a:r>
            <a:r>
              <a:rPr lang="en-US" sz="2400" dirty="0" smtClean="0"/>
              <a:t>Rest</a:t>
            </a:r>
          </a:p>
          <a:p>
            <a:r>
              <a:rPr lang="en-US" sz="2400" dirty="0"/>
              <a:t>	</a:t>
            </a:r>
            <a:r>
              <a:rPr lang="en-US" sz="2400" dirty="0" smtClean="0"/>
              <a:t>Fluids</a:t>
            </a:r>
          </a:p>
          <a:p>
            <a:endParaRPr lang="en-US" dirty="0"/>
          </a:p>
        </p:txBody>
      </p:sp>
    </p:spTree>
    <p:extLst>
      <p:ext uri="{BB962C8B-B14F-4D97-AF65-F5344CB8AC3E}">
        <p14:creationId xmlns:p14="http://schemas.microsoft.com/office/powerpoint/2010/main" val="23315623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Autofit/>
          </a:bodyPr>
          <a:lstStyle/>
          <a:p>
            <a:r>
              <a:rPr lang="en-US" sz="2000" dirty="0" smtClean="0"/>
              <a:t>Inflammation of the mucus membrane lining of the stomach and intestinal tract</a:t>
            </a:r>
            <a:endParaRPr lang="en-US" sz="2000" dirty="0"/>
          </a:p>
        </p:txBody>
      </p:sp>
      <p:sp>
        <p:nvSpPr>
          <p:cNvPr id="4" name="Title 3"/>
          <p:cNvSpPr>
            <a:spLocks noGrp="1"/>
          </p:cNvSpPr>
          <p:nvPr>
            <p:ph type="title"/>
          </p:nvPr>
        </p:nvSpPr>
        <p:spPr/>
        <p:txBody>
          <a:bodyPr/>
          <a:lstStyle/>
          <a:p>
            <a:r>
              <a:rPr lang="en-US" dirty="0" smtClean="0"/>
              <a:t>Gastroenteritis</a:t>
            </a:r>
            <a:endParaRPr lang="en-US" dirty="0"/>
          </a:p>
        </p:txBody>
      </p:sp>
    </p:spTree>
    <p:extLst>
      <p:ext uri="{BB962C8B-B14F-4D97-AF65-F5344CB8AC3E}">
        <p14:creationId xmlns:p14="http://schemas.microsoft.com/office/powerpoint/2010/main" val="13445981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205678"/>
            <a:ext cx="8253120" cy="634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2391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7543800" cy="914400"/>
          </a:xfrm>
        </p:spPr>
        <p:txBody>
          <a:bodyPr/>
          <a:lstStyle/>
          <a:p>
            <a:r>
              <a:rPr lang="en-US" dirty="0" smtClean="0"/>
              <a:t>Gastroenteritis</a:t>
            </a:r>
            <a:endParaRPr lang="en-US" dirty="0"/>
          </a:p>
        </p:txBody>
      </p:sp>
      <p:sp>
        <p:nvSpPr>
          <p:cNvPr id="6" name="TextBox 5"/>
          <p:cNvSpPr txBox="1"/>
          <p:nvPr/>
        </p:nvSpPr>
        <p:spPr>
          <a:xfrm>
            <a:off x="304800" y="1143000"/>
            <a:ext cx="8610600" cy="4401205"/>
          </a:xfrm>
          <a:prstGeom prst="rect">
            <a:avLst/>
          </a:prstGeom>
          <a:noFill/>
        </p:spPr>
        <p:txBody>
          <a:bodyPr wrap="square" rtlCol="0">
            <a:spAutoFit/>
          </a:bodyPr>
          <a:lstStyle/>
          <a:p>
            <a:r>
              <a:rPr lang="en-US" sz="2800" dirty="0" smtClean="0"/>
              <a:t>Common Cause:</a:t>
            </a:r>
          </a:p>
          <a:p>
            <a:r>
              <a:rPr lang="en-US" sz="2800" dirty="0"/>
              <a:t>	</a:t>
            </a:r>
            <a:r>
              <a:rPr lang="en-US" sz="2800" dirty="0" smtClean="0"/>
              <a:t>Virus which causes n/v/d for 24-36 hours</a:t>
            </a:r>
          </a:p>
          <a:p>
            <a:endParaRPr lang="en-US" sz="2800" dirty="0"/>
          </a:p>
          <a:p>
            <a:r>
              <a:rPr lang="en-US" sz="2800" dirty="0" err="1" smtClean="0"/>
              <a:t>Tx</a:t>
            </a:r>
            <a:r>
              <a:rPr lang="en-US" sz="2800" dirty="0" smtClean="0"/>
              <a:t>: </a:t>
            </a:r>
          </a:p>
          <a:p>
            <a:r>
              <a:rPr lang="en-US" sz="2800" dirty="0"/>
              <a:t>	</a:t>
            </a:r>
            <a:r>
              <a:rPr lang="en-US" sz="2800" dirty="0" smtClean="0"/>
              <a:t>NPO x 2 hours after vomiting stops</a:t>
            </a:r>
          </a:p>
          <a:p>
            <a:r>
              <a:rPr lang="en-US" sz="2800" dirty="0"/>
              <a:t>	</a:t>
            </a:r>
            <a:r>
              <a:rPr lang="en-US" sz="2800" dirty="0" smtClean="0"/>
              <a:t>then clear liquids (No red) x 24 hours</a:t>
            </a:r>
          </a:p>
          <a:p>
            <a:r>
              <a:rPr lang="en-US" sz="2800" dirty="0"/>
              <a:t>	</a:t>
            </a:r>
            <a:r>
              <a:rPr lang="en-US" sz="2800" dirty="0" smtClean="0"/>
              <a:t>then advance to BRAT diet x 24-48hours</a:t>
            </a:r>
          </a:p>
          <a:p>
            <a:r>
              <a:rPr lang="en-US" sz="2800" dirty="0"/>
              <a:t>	</a:t>
            </a:r>
            <a:r>
              <a:rPr lang="en-US" sz="2800" dirty="0" smtClean="0"/>
              <a:t>then slowly advance to normal diet</a:t>
            </a:r>
          </a:p>
          <a:p>
            <a:endParaRPr lang="en-US" sz="2800" dirty="0"/>
          </a:p>
          <a:p>
            <a:r>
              <a:rPr lang="en-US" sz="2800" dirty="0" smtClean="0"/>
              <a:t>Common Complication</a:t>
            </a:r>
            <a:r>
              <a:rPr lang="en-US" sz="2800" smtClean="0"/>
              <a:t>: dehydration</a:t>
            </a:r>
            <a:endParaRPr lang="en-US" sz="2800" dirty="0"/>
          </a:p>
        </p:txBody>
      </p:sp>
    </p:spTree>
    <p:extLst>
      <p:ext uri="{BB962C8B-B14F-4D97-AF65-F5344CB8AC3E}">
        <p14:creationId xmlns:p14="http://schemas.microsoft.com/office/powerpoint/2010/main" val="15931123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GERD</a:t>
            </a:r>
            <a:endParaRPr lang="en-US" dirty="0"/>
          </a:p>
        </p:txBody>
      </p:sp>
      <p:sp>
        <p:nvSpPr>
          <p:cNvPr id="2" name="Content Placeholder 1"/>
          <p:cNvSpPr>
            <a:spLocks noGrp="1"/>
          </p:cNvSpPr>
          <p:nvPr>
            <p:ph type="subTitle" idx="1"/>
          </p:nvPr>
        </p:nvSpPr>
        <p:spPr/>
        <p:txBody>
          <a:bodyPr>
            <a:normAutofit fontScale="77500" lnSpcReduction="20000"/>
          </a:bodyPr>
          <a:lstStyle/>
          <a:p>
            <a:r>
              <a:rPr lang="en-US" sz="4000" dirty="0" err="1" smtClean="0"/>
              <a:t>Gastroesophageal</a:t>
            </a:r>
            <a:r>
              <a:rPr lang="en-US" sz="4000" dirty="0" smtClean="0"/>
              <a:t> Reflux Disease</a:t>
            </a:r>
            <a:endParaRPr lang="en-US" sz="4000" dirty="0"/>
          </a:p>
        </p:txBody>
      </p:sp>
    </p:spTree>
    <p:extLst>
      <p:ext uri="{BB962C8B-B14F-4D97-AF65-F5344CB8AC3E}">
        <p14:creationId xmlns:p14="http://schemas.microsoft.com/office/powerpoint/2010/main" val="627046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0" y="4038600"/>
            <a:ext cx="3733800" cy="1219200"/>
          </a:xfrm>
        </p:spPr>
        <p:txBody>
          <a:bodyPr>
            <a:noAutofit/>
          </a:bodyPr>
          <a:lstStyle/>
          <a:p>
            <a:r>
              <a:rPr lang="en-US" sz="2000" dirty="0" smtClean="0"/>
              <a:t>Eating Disorder characterized by extreme weight loss</a:t>
            </a:r>
            <a:endParaRPr lang="en-US" sz="2000" dirty="0"/>
          </a:p>
        </p:txBody>
      </p:sp>
      <p:sp>
        <p:nvSpPr>
          <p:cNvPr id="3" name="Title 2"/>
          <p:cNvSpPr>
            <a:spLocks noGrp="1"/>
          </p:cNvSpPr>
          <p:nvPr>
            <p:ph type="title"/>
          </p:nvPr>
        </p:nvSpPr>
        <p:spPr/>
        <p:txBody>
          <a:bodyPr/>
          <a:lstStyle/>
          <a:p>
            <a:r>
              <a:rPr lang="en-US" dirty="0" smtClean="0"/>
              <a:t>Anorexia Nervosa</a:t>
            </a:r>
            <a:endParaRPr lang="en-US" dirty="0"/>
          </a:p>
        </p:txBody>
      </p:sp>
    </p:spTree>
    <p:extLst>
      <p:ext uri="{BB962C8B-B14F-4D97-AF65-F5344CB8AC3E}">
        <p14:creationId xmlns:p14="http://schemas.microsoft.com/office/powerpoint/2010/main" val="20114863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19200" y="1295400"/>
            <a:ext cx="7620000" cy="5105400"/>
          </a:xfrm>
        </p:spPr>
        <p:txBody>
          <a:bodyPr>
            <a:normAutofit fontScale="92500" lnSpcReduction="10000"/>
          </a:bodyPr>
          <a:lstStyle/>
          <a:p>
            <a:r>
              <a:rPr lang="en-US" sz="2800" dirty="0" smtClean="0"/>
              <a:t>“Acid reflux” “Heartburn”</a:t>
            </a:r>
            <a:endParaRPr lang="en-US" sz="2800" dirty="0"/>
          </a:p>
          <a:p>
            <a:r>
              <a:rPr lang="en-US" sz="2800" dirty="0" smtClean="0"/>
              <a:t> </a:t>
            </a:r>
            <a:r>
              <a:rPr lang="en-US" sz="2800" dirty="0" err="1" smtClean="0"/>
              <a:t>Sx</a:t>
            </a:r>
            <a:r>
              <a:rPr lang="en-US" sz="2800" dirty="0" smtClean="0"/>
              <a:t> </a:t>
            </a:r>
            <a:r>
              <a:rPr lang="en-US" sz="2800" dirty="0"/>
              <a:t>– burning </a:t>
            </a:r>
            <a:r>
              <a:rPr lang="en-US" sz="2800" dirty="0" smtClean="0"/>
              <a:t>sensation in chest</a:t>
            </a:r>
            <a:endParaRPr lang="en-US" sz="2800" dirty="0"/>
          </a:p>
          <a:p>
            <a:r>
              <a:rPr lang="en-US" sz="2800" dirty="0" err="1" smtClean="0"/>
              <a:t>Tx</a:t>
            </a:r>
            <a:r>
              <a:rPr lang="en-US" sz="2800" dirty="0" smtClean="0"/>
              <a:t>:</a:t>
            </a:r>
          </a:p>
          <a:p>
            <a:pPr marL="18288" indent="0">
              <a:buNone/>
            </a:pPr>
            <a:r>
              <a:rPr lang="en-US" sz="2800" dirty="0"/>
              <a:t>	</a:t>
            </a:r>
            <a:r>
              <a:rPr lang="en-US" sz="2800" dirty="0" smtClean="0"/>
              <a:t>-wait to </a:t>
            </a:r>
            <a:r>
              <a:rPr lang="en-US" sz="2800" dirty="0"/>
              <a:t>lay down 2-3 hours after </a:t>
            </a:r>
            <a:r>
              <a:rPr lang="en-US" sz="2800" dirty="0" smtClean="0"/>
              <a:t>eating 	</a:t>
            </a:r>
            <a:r>
              <a:rPr lang="en-US" sz="2800" i="1" dirty="0" smtClean="0"/>
              <a:t>(stomach changes position when laying down 	which can force stomach acid  up your 	esophagus if full)</a:t>
            </a:r>
          </a:p>
          <a:p>
            <a:pPr marL="18288" indent="0">
              <a:buNone/>
            </a:pPr>
            <a:r>
              <a:rPr lang="en-US" sz="2800" dirty="0"/>
              <a:t>	</a:t>
            </a:r>
            <a:r>
              <a:rPr lang="en-US" sz="2800" dirty="0" smtClean="0"/>
              <a:t>-Avoid certain foods</a:t>
            </a:r>
          </a:p>
          <a:p>
            <a:pPr marL="18288" indent="0">
              <a:buNone/>
            </a:pPr>
            <a:r>
              <a:rPr lang="en-US" sz="2800" dirty="0"/>
              <a:t>	</a:t>
            </a:r>
            <a:r>
              <a:rPr lang="en-US" sz="2800" dirty="0" smtClean="0"/>
              <a:t>-stop smoking</a:t>
            </a:r>
          </a:p>
          <a:p>
            <a:pPr marL="18288" indent="0">
              <a:buNone/>
            </a:pPr>
            <a:r>
              <a:rPr lang="en-US" sz="2800" dirty="0"/>
              <a:t>	</a:t>
            </a:r>
            <a:r>
              <a:rPr lang="en-US" sz="2800" dirty="0" smtClean="0"/>
              <a:t>-give birth</a:t>
            </a:r>
          </a:p>
          <a:p>
            <a:pPr marL="18288" indent="0">
              <a:buNone/>
            </a:pPr>
            <a:r>
              <a:rPr lang="en-US" sz="2800" dirty="0"/>
              <a:t>	</a:t>
            </a:r>
            <a:r>
              <a:rPr lang="en-US" sz="2800" dirty="0" smtClean="0"/>
              <a:t>-antacids</a:t>
            </a:r>
          </a:p>
          <a:p>
            <a:pPr marL="18288" indent="0">
              <a:buNone/>
            </a:pPr>
            <a:r>
              <a:rPr lang="en-US" sz="2800" dirty="0"/>
              <a:t>	</a:t>
            </a:r>
            <a:r>
              <a:rPr lang="en-US" sz="2800" dirty="0" smtClean="0"/>
              <a:t>-Eat slowly</a:t>
            </a:r>
          </a:p>
          <a:p>
            <a:pPr marL="18288" indent="0">
              <a:buNone/>
            </a:pPr>
            <a:endParaRPr lang="en-US" sz="2800" dirty="0"/>
          </a:p>
        </p:txBody>
      </p:sp>
      <p:sp>
        <p:nvSpPr>
          <p:cNvPr id="4" name="Title 3"/>
          <p:cNvSpPr>
            <a:spLocks noGrp="1"/>
          </p:cNvSpPr>
          <p:nvPr>
            <p:ph type="title"/>
          </p:nvPr>
        </p:nvSpPr>
        <p:spPr>
          <a:xfrm>
            <a:off x="304800" y="152400"/>
            <a:ext cx="7543800" cy="914400"/>
          </a:xfrm>
        </p:spPr>
        <p:txBody>
          <a:bodyPr/>
          <a:lstStyle/>
          <a:p>
            <a:r>
              <a:rPr lang="en-US" dirty="0" smtClean="0"/>
              <a:t>GERD</a:t>
            </a:r>
            <a:endParaRPr lang="en-US" dirty="0"/>
          </a:p>
        </p:txBody>
      </p:sp>
    </p:spTree>
    <p:extLst>
      <p:ext uri="{BB962C8B-B14F-4D97-AF65-F5344CB8AC3E}">
        <p14:creationId xmlns:p14="http://schemas.microsoft.com/office/powerpoint/2010/main" val="1827444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IBS</a:t>
            </a:r>
            <a:endParaRPr lang="en-US" dirty="0"/>
          </a:p>
        </p:txBody>
      </p:sp>
      <p:sp>
        <p:nvSpPr>
          <p:cNvPr id="5" name="Subtitle 4"/>
          <p:cNvSpPr>
            <a:spLocks noGrp="1"/>
          </p:cNvSpPr>
          <p:nvPr>
            <p:ph type="subTitle" idx="1"/>
          </p:nvPr>
        </p:nvSpPr>
        <p:spPr/>
        <p:txBody>
          <a:bodyPr/>
          <a:lstStyle/>
          <a:p>
            <a:r>
              <a:rPr lang="en-US" dirty="0" smtClean="0"/>
              <a:t>Irritable Bowel Syndrome</a:t>
            </a:r>
            <a:endParaRPr lang="en-US" dirty="0"/>
          </a:p>
        </p:txBody>
      </p:sp>
    </p:spTree>
    <p:extLst>
      <p:ext uri="{BB962C8B-B14F-4D97-AF65-F5344CB8AC3E}">
        <p14:creationId xmlns:p14="http://schemas.microsoft.com/office/powerpoint/2010/main" val="3770838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057400"/>
            <a:ext cx="6096000" cy="3657599"/>
          </a:xfrm>
        </p:spPr>
        <p:txBody>
          <a:bodyPr>
            <a:noAutofit/>
          </a:bodyPr>
          <a:lstStyle/>
          <a:p>
            <a:r>
              <a:rPr lang="en-US" sz="3200" dirty="0" smtClean="0"/>
              <a:t>Large </a:t>
            </a:r>
            <a:r>
              <a:rPr lang="en-US" sz="3200" dirty="0"/>
              <a:t>intestine inflamed</a:t>
            </a:r>
          </a:p>
          <a:p>
            <a:r>
              <a:rPr lang="en-US" sz="3200" dirty="0" smtClean="0"/>
              <a:t>Cause </a:t>
            </a:r>
            <a:r>
              <a:rPr lang="en-US" sz="3200" dirty="0"/>
              <a:t>– unknown</a:t>
            </a:r>
          </a:p>
          <a:p>
            <a:pPr marL="18288" indent="0">
              <a:buNone/>
            </a:pPr>
            <a:r>
              <a:rPr lang="en-US" sz="3200" dirty="0" smtClean="0"/>
              <a:t> </a:t>
            </a:r>
            <a:r>
              <a:rPr lang="en-US" sz="3200" dirty="0" err="1" smtClean="0"/>
              <a:t>Sx</a:t>
            </a:r>
            <a:r>
              <a:rPr lang="en-US" sz="3200" dirty="0" smtClean="0"/>
              <a:t>: episodes </a:t>
            </a:r>
            <a:r>
              <a:rPr lang="en-US" sz="3200" dirty="0"/>
              <a:t>of</a:t>
            </a:r>
          </a:p>
          <a:p>
            <a:pPr marL="18288" indent="0">
              <a:buNone/>
            </a:pPr>
            <a:r>
              <a:rPr lang="en-US" sz="3200" dirty="0"/>
              <a:t>constipation or </a:t>
            </a:r>
            <a:r>
              <a:rPr lang="en-US" sz="3200" dirty="0" smtClean="0"/>
              <a:t>diarrhea</a:t>
            </a:r>
          </a:p>
          <a:p>
            <a:pPr marL="18288" indent="0">
              <a:buNone/>
            </a:pPr>
            <a:endParaRPr lang="en-US" sz="3200" dirty="0"/>
          </a:p>
          <a:p>
            <a:pPr marL="18288" indent="0">
              <a:buNone/>
            </a:pPr>
            <a:r>
              <a:rPr lang="en-US" sz="3200" dirty="0" smtClean="0"/>
              <a:t>Mostly Women</a:t>
            </a:r>
          </a:p>
          <a:p>
            <a:pPr marL="18288" indent="0">
              <a:buNone/>
            </a:pPr>
            <a:endParaRPr lang="en-US" sz="3200" dirty="0"/>
          </a:p>
          <a:p>
            <a:pPr marL="18288" indent="0">
              <a:buNone/>
            </a:pPr>
            <a:r>
              <a:rPr lang="en-US" sz="3200" dirty="0" err="1" smtClean="0"/>
              <a:t>Tx</a:t>
            </a:r>
            <a:r>
              <a:rPr lang="en-US" sz="3200" dirty="0" smtClean="0"/>
              <a:t>: Prevention &amp; </a:t>
            </a:r>
            <a:r>
              <a:rPr lang="en-US" sz="3200" dirty="0" err="1" smtClean="0"/>
              <a:t>TxSx</a:t>
            </a:r>
            <a:endParaRPr lang="en-US" sz="3200" dirty="0"/>
          </a:p>
        </p:txBody>
      </p:sp>
      <p:sp>
        <p:nvSpPr>
          <p:cNvPr id="3" name="Title 2"/>
          <p:cNvSpPr>
            <a:spLocks noGrp="1"/>
          </p:cNvSpPr>
          <p:nvPr>
            <p:ph type="title"/>
          </p:nvPr>
        </p:nvSpPr>
        <p:spPr>
          <a:xfrm>
            <a:off x="304800" y="152400"/>
            <a:ext cx="7543800" cy="914400"/>
          </a:xfrm>
        </p:spPr>
        <p:txBody>
          <a:bodyPr/>
          <a:lstStyle/>
          <a:p>
            <a:r>
              <a:rPr lang="en-US" dirty="0" smtClean="0"/>
              <a:t>IBS       “Colitis”</a:t>
            </a:r>
            <a:endParaRPr lang="en-US" dirty="0"/>
          </a:p>
        </p:txBody>
      </p:sp>
    </p:spTree>
    <p:extLst>
      <p:ext uri="{BB962C8B-B14F-4D97-AF65-F5344CB8AC3E}">
        <p14:creationId xmlns:p14="http://schemas.microsoft.com/office/powerpoint/2010/main" val="932615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Peptic Ulcers</a:t>
            </a:r>
            <a:endParaRPr lang="en-US" dirty="0"/>
          </a:p>
        </p:txBody>
      </p:sp>
    </p:spTree>
    <p:extLst>
      <p:ext uri="{BB962C8B-B14F-4D97-AF65-F5344CB8AC3E}">
        <p14:creationId xmlns:p14="http://schemas.microsoft.com/office/powerpoint/2010/main" val="2655433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6800"/>
            <a:ext cx="8610600" cy="5410200"/>
          </a:xfrm>
        </p:spPr>
        <p:txBody>
          <a:bodyPr>
            <a:noAutofit/>
          </a:bodyPr>
          <a:lstStyle/>
          <a:p>
            <a:r>
              <a:rPr lang="en-US" sz="2800" dirty="0"/>
              <a:t>Sore /</a:t>
            </a:r>
            <a:r>
              <a:rPr lang="en-US" sz="2800" dirty="0" smtClean="0"/>
              <a:t>lesion </a:t>
            </a:r>
            <a:r>
              <a:rPr lang="en-US" sz="2800" dirty="0"/>
              <a:t>that forms in the mucosal lining </a:t>
            </a:r>
            <a:r>
              <a:rPr lang="en-US" sz="2800" dirty="0" smtClean="0"/>
              <a:t>of the stomach</a:t>
            </a:r>
          </a:p>
          <a:p>
            <a:pPr marL="18288" indent="0">
              <a:buNone/>
            </a:pPr>
            <a:endParaRPr lang="en-US" sz="2800" dirty="0"/>
          </a:p>
          <a:p>
            <a:r>
              <a:rPr lang="en-US" sz="2800" dirty="0" smtClean="0"/>
              <a:t>Cause </a:t>
            </a:r>
            <a:r>
              <a:rPr lang="en-US" sz="2800" dirty="0"/>
              <a:t>– H. pylori (</a:t>
            </a:r>
            <a:r>
              <a:rPr lang="en-US" sz="2800" dirty="0" smtClean="0"/>
              <a:t>bacteria), smoking</a:t>
            </a:r>
            <a:r>
              <a:rPr lang="en-US" sz="2800" dirty="0"/>
              <a:t>, alcohol, stress, certain </a:t>
            </a:r>
            <a:r>
              <a:rPr lang="en-US" sz="2800" dirty="0" smtClean="0"/>
              <a:t>drugs</a:t>
            </a:r>
          </a:p>
          <a:p>
            <a:pPr marL="18288" indent="0">
              <a:buNone/>
            </a:pPr>
            <a:endParaRPr lang="en-US" sz="2800" dirty="0"/>
          </a:p>
          <a:p>
            <a:r>
              <a:rPr lang="en-US" sz="2800" dirty="0" err="1" smtClean="0"/>
              <a:t>Sx</a:t>
            </a:r>
            <a:r>
              <a:rPr lang="en-US" sz="2800" dirty="0" smtClean="0"/>
              <a:t>: burning </a:t>
            </a:r>
            <a:r>
              <a:rPr lang="en-US" sz="2800" dirty="0"/>
              <a:t>pain in </a:t>
            </a:r>
            <a:r>
              <a:rPr lang="en-US" sz="2800" dirty="0" err="1" smtClean="0"/>
              <a:t>abd</a:t>
            </a:r>
            <a:r>
              <a:rPr lang="en-US" sz="2800" dirty="0" smtClean="0"/>
              <a:t>, b/t meals </a:t>
            </a:r>
            <a:r>
              <a:rPr lang="en-US" sz="2800" dirty="0"/>
              <a:t>and early </a:t>
            </a:r>
            <a:r>
              <a:rPr lang="en-US" sz="2800" dirty="0" smtClean="0"/>
              <a:t>AM, </a:t>
            </a:r>
            <a:r>
              <a:rPr lang="en-US" sz="2800" dirty="0"/>
              <a:t>may be relieved </a:t>
            </a:r>
            <a:r>
              <a:rPr lang="en-US" sz="2800" dirty="0" smtClean="0"/>
              <a:t>by eating </a:t>
            </a:r>
            <a:r>
              <a:rPr lang="en-US" sz="2800" dirty="0"/>
              <a:t>or taking </a:t>
            </a:r>
            <a:r>
              <a:rPr lang="en-US" sz="2800" dirty="0" smtClean="0"/>
              <a:t>antacid</a:t>
            </a:r>
          </a:p>
          <a:p>
            <a:pPr marL="18288" indent="0">
              <a:buNone/>
            </a:pPr>
            <a:endParaRPr lang="en-US" sz="2800" dirty="0"/>
          </a:p>
          <a:p>
            <a:r>
              <a:rPr lang="en-US" sz="2800" dirty="0" smtClean="0"/>
              <a:t>Rx </a:t>
            </a:r>
            <a:r>
              <a:rPr lang="en-US" sz="2800" dirty="0"/>
              <a:t>– H2 blockers (drugs) that block release </a:t>
            </a:r>
            <a:r>
              <a:rPr lang="en-US" sz="2800" dirty="0" smtClean="0"/>
              <a:t>of histamine</a:t>
            </a:r>
            <a:endParaRPr lang="en-US" sz="2800" dirty="0"/>
          </a:p>
        </p:txBody>
      </p:sp>
      <p:sp>
        <p:nvSpPr>
          <p:cNvPr id="3" name="Title 2"/>
          <p:cNvSpPr>
            <a:spLocks noGrp="1"/>
          </p:cNvSpPr>
          <p:nvPr>
            <p:ph type="title"/>
          </p:nvPr>
        </p:nvSpPr>
        <p:spPr>
          <a:xfrm>
            <a:off x="304800" y="2275"/>
            <a:ext cx="7543800" cy="914400"/>
          </a:xfrm>
        </p:spPr>
        <p:txBody>
          <a:bodyPr/>
          <a:lstStyle/>
          <a:p>
            <a:r>
              <a:rPr lang="en-US" dirty="0" smtClean="0"/>
              <a:t>Peptic Ulcers</a:t>
            </a:r>
            <a:endParaRPr lang="en-US" dirty="0"/>
          </a:p>
        </p:txBody>
      </p:sp>
    </p:spTree>
    <p:extLst>
      <p:ext uri="{BB962C8B-B14F-4D97-AF65-F5344CB8AC3E}">
        <p14:creationId xmlns:p14="http://schemas.microsoft.com/office/powerpoint/2010/main" val="2279681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Hepatitis</a:t>
            </a:r>
            <a:endParaRPr lang="en-US" dirty="0"/>
          </a:p>
        </p:txBody>
      </p:sp>
      <p:sp>
        <p:nvSpPr>
          <p:cNvPr id="5" name="Subtitle 4"/>
          <p:cNvSpPr>
            <a:spLocks noGrp="1"/>
          </p:cNvSpPr>
          <p:nvPr>
            <p:ph type="subTitle" idx="1"/>
          </p:nvPr>
        </p:nvSpPr>
        <p:spPr/>
        <p:txBody>
          <a:bodyPr>
            <a:normAutofit/>
          </a:bodyPr>
          <a:lstStyle/>
          <a:p>
            <a:r>
              <a:rPr lang="en-US" dirty="0" smtClean="0"/>
              <a:t>Inflammation of the Liver</a:t>
            </a:r>
          </a:p>
        </p:txBody>
      </p:sp>
    </p:spTree>
    <p:extLst>
      <p:ext uri="{BB962C8B-B14F-4D97-AF65-F5344CB8AC3E}">
        <p14:creationId xmlns:p14="http://schemas.microsoft.com/office/powerpoint/2010/main" val="1692077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90600"/>
            <a:ext cx="8686800" cy="5715000"/>
          </a:xfrm>
        </p:spPr>
        <p:txBody>
          <a:bodyPr>
            <a:normAutofit/>
          </a:bodyPr>
          <a:lstStyle/>
          <a:p>
            <a:pPr marL="18288" indent="0">
              <a:buNone/>
            </a:pPr>
            <a:r>
              <a:rPr lang="en-US" sz="2800" b="1" dirty="0"/>
              <a:t>HEPATITIS A</a:t>
            </a:r>
          </a:p>
          <a:p>
            <a:r>
              <a:rPr lang="en-US" sz="2400" dirty="0" smtClean="0"/>
              <a:t>Infectious  hepatitis</a:t>
            </a:r>
            <a:endParaRPr lang="en-US" sz="2400" dirty="0"/>
          </a:p>
          <a:p>
            <a:r>
              <a:rPr lang="en-US" sz="2400" dirty="0" smtClean="0"/>
              <a:t>Cause </a:t>
            </a:r>
            <a:r>
              <a:rPr lang="en-US" sz="2400" dirty="0"/>
              <a:t>– virus</a:t>
            </a:r>
          </a:p>
          <a:p>
            <a:r>
              <a:rPr lang="en-US" sz="2400" dirty="0" smtClean="0"/>
              <a:t>Spread </a:t>
            </a:r>
            <a:r>
              <a:rPr lang="en-US" sz="2400" dirty="0"/>
              <a:t>through contaminated food or </a:t>
            </a:r>
            <a:r>
              <a:rPr lang="en-US" sz="2400" dirty="0" smtClean="0"/>
              <a:t>H2O</a:t>
            </a:r>
          </a:p>
          <a:p>
            <a:pPr marL="18288" indent="0">
              <a:buNone/>
            </a:pPr>
            <a:endParaRPr lang="en-US" dirty="0"/>
          </a:p>
          <a:p>
            <a:pPr marL="18288" indent="0">
              <a:buNone/>
            </a:pPr>
            <a:r>
              <a:rPr lang="en-US" sz="2800" b="1" dirty="0"/>
              <a:t>HEPATITIS B (Serum Hepatitis)</a:t>
            </a:r>
          </a:p>
          <a:p>
            <a:r>
              <a:rPr lang="en-US" sz="2400" dirty="0" smtClean="0"/>
              <a:t>Caused </a:t>
            </a:r>
            <a:r>
              <a:rPr lang="en-US" sz="2400" dirty="0"/>
              <a:t>by virus found in blood</a:t>
            </a:r>
          </a:p>
          <a:p>
            <a:r>
              <a:rPr lang="en-US" sz="2400" dirty="0" smtClean="0"/>
              <a:t>Transmitted </a:t>
            </a:r>
            <a:r>
              <a:rPr lang="en-US" sz="2400" dirty="0"/>
              <a:t>by blood transfusion or being </a:t>
            </a:r>
            <a:r>
              <a:rPr lang="en-US" sz="2400" dirty="0" smtClean="0"/>
              <a:t>stuck with </a:t>
            </a:r>
            <a:r>
              <a:rPr lang="en-US" sz="2400" dirty="0"/>
              <a:t>contaminated needles (drug addicts)</a:t>
            </a:r>
          </a:p>
          <a:p>
            <a:r>
              <a:rPr lang="en-US" sz="2400" dirty="0" smtClean="0"/>
              <a:t>Health </a:t>
            </a:r>
            <a:r>
              <a:rPr lang="en-US" sz="2400" dirty="0"/>
              <a:t>care workers at risk and should </a:t>
            </a:r>
            <a:r>
              <a:rPr lang="en-US" sz="2400" dirty="0" smtClean="0"/>
              <a:t>be vaccinated</a:t>
            </a:r>
            <a:endParaRPr lang="en-US" sz="2400" dirty="0"/>
          </a:p>
          <a:p>
            <a:r>
              <a:rPr lang="en-US" sz="2400" dirty="0" smtClean="0"/>
              <a:t>Use </a:t>
            </a:r>
            <a:r>
              <a:rPr lang="en-US" sz="2400" dirty="0"/>
              <a:t>standard precautions for prevention</a:t>
            </a:r>
          </a:p>
        </p:txBody>
      </p:sp>
      <p:sp>
        <p:nvSpPr>
          <p:cNvPr id="3" name="Title 2"/>
          <p:cNvSpPr>
            <a:spLocks noGrp="1"/>
          </p:cNvSpPr>
          <p:nvPr>
            <p:ph type="title"/>
          </p:nvPr>
        </p:nvSpPr>
        <p:spPr>
          <a:xfrm>
            <a:off x="0" y="152400"/>
            <a:ext cx="7543800" cy="914400"/>
          </a:xfrm>
        </p:spPr>
        <p:txBody>
          <a:bodyPr/>
          <a:lstStyle/>
          <a:p>
            <a:r>
              <a:rPr lang="en-US" dirty="0" smtClean="0"/>
              <a:t>Hepatitis</a:t>
            </a:r>
            <a:endParaRPr lang="en-US" dirty="0"/>
          </a:p>
        </p:txBody>
      </p:sp>
    </p:spTree>
    <p:extLst>
      <p:ext uri="{BB962C8B-B14F-4D97-AF65-F5344CB8AC3E}">
        <p14:creationId xmlns:p14="http://schemas.microsoft.com/office/powerpoint/2010/main" val="656326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2286000" cy="384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586" y="596978"/>
            <a:ext cx="3695532"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 y="4430557"/>
            <a:ext cx="22383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4932" y="812956"/>
            <a:ext cx="2381250" cy="5206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754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28600"/>
            <a:ext cx="7543800" cy="914400"/>
          </a:xfrm>
        </p:spPr>
        <p:txBody>
          <a:bodyPr/>
          <a:lstStyle/>
          <a:p>
            <a:r>
              <a:rPr lang="en-US" u="sng" dirty="0" smtClean="0"/>
              <a:t>Anorexia Nervosa</a:t>
            </a:r>
            <a:endParaRPr lang="en-US" u="sng" dirty="0"/>
          </a:p>
        </p:txBody>
      </p:sp>
      <p:sp>
        <p:nvSpPr>
          <p:cNvPr id="4" name="TextBox 3"/>
          <p:cNvSpPr txBox="1"/>
          <p:nvPr/>
        </p:nvSpPr>
        <p:spPr>
          <a:xfrm>
            <a:off x="152400" y="1143000"/>
            <a:ext cx="8686800" cy="4031873"/>
          </a:xfrm>
          <a:prstGeom prst="rect">
            <a:avLst/>
          </a:prstGeom>
          <a:noFill/>
        </p:spPr>
        <p:txBody>
          <a:bodyPr wrap="square" rtlCol="0">
            <a:spAutoFit/>
          </a:bodyPr>
          <a:lstStyle/>
          <a:p>
            <a:r>
              <a:rPr lang="en-US" sz="3200" dirty="0" smtClean="0"/>
              <a:t>  Usually by Starvation. </a:t>
            </a:r>
          </a:p>
          <a:p>
            <a:pPr algn="ctr"/>
            <a:endParaRPr lang="en-US" sz="3200" dirty="0"/>
          </a:p>
          <a:p>
            <a:pPr algn="ctr"/>
            <a:r>
              <a:rPr lang="en-US" sz="3200" dirty="0" smtClean="0"/>
              <a:t>Most common in high achieving, Caucasian, females. </a:t>
            </a:r>
          </a:p>
          <a:p>
            <a:pPr algn="ctr"/>
            <a:endParaRPr lang="en-US" sz="3200" dirty="0"/>
          </a:p>
          <a:p>
            <a:pPr algn="ctr"/>
            <a:r>
              <a:rPr lang="en-US" sz="3200" dirty="0" err="1" smtClean="0"/>
              <a:t>Dx</a:t>
            </a:r>
            <a:r>
              <a:rPr lang="en-US" sz="3200" dirty="0" smtClean="0"/>
              <a:t> by 15% or more below the normal weight</a:t>
            </a:r>
          </a:p>
          <a:p>
            <a:pPr algn="ctr"/>
            <a:endParaRPr lang="en-US" sz="3200" dirty="0"/>
          </a:p>
          <a:p>
            <a:pPr algn="r"/>
            <a:r>
              <a:rPr lang="en-US" sz="3200" dirty="0" smtClean="0"/>
              <a:t>Complications include…. </a:t>
            </a:r>
            <a:endParaRPr lang="en-US" sz="3200" dirty="0"/>
          </a:p>
        </p:txBody>
      </p:sp>
    </p:spTree>
    <p:extLst>
      <p:ext uri="{BB962C8B-B14F-4D97-AF65-F5344CB8AC3E}">
        <p14:creationId xmlns:p14="http://schemas.microsoft.com/office/powerpoint/2010/main" val="513187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0"/>
            <a:ext cx="21717000" cy="9510296"/>
          </a:xfrm>
          <a:prstGeom prst="rect">
            <a:avLst/>
          </a:prstGeom>
          <a:noFill/>
        </p:spPr>
        <p:txBody>
          <a:bodyPr wrap="square" numCol="7" rtlCol="0">
            <a:spAutoFit/>
          </a:bodyPr>
          <a:lstStyle/>
          <a:p>
            <a:r>
              <a:rPr lang="en-US" sz="1600" dirty="0" smtClean="0"/>
              <a:t>-</a:t>
            </a:r>
            <a:r>
              <a:rPr lang="en-US" sz="1600" b="1" u="sng" dirty="0" smtClean="0"/>
              <a:t>Associated mental disorders: </a:t>
            </a:r>
            <a:r>
              <a:rPr lang="en-US" sz="1600" dirty="0" smtClean="0"/>
              <a:t>depression, anxiety disorders, obsessive-compulsive disorder, substance abuse</a:t>
            </a:r>
          </a:p>
          <a:p>
            <a:r>
              <a:rPr lang="en-US" sz="1600" b="1" u="sng" dirty="0" smtClean="0"/>
              <a:t>Cardiovascular (Heart):</a:t>
            </a:r>
          </a:p>
          <a:p>
            <a:r>
              <a:rPr lang="en-US" sz="1600" dirty="0" smtClean="0"/>
              <a:t> -Slow irregular, pulse</a:t>
            </a:r>
          </a:p>
          <a:p>
            <a:r>
              <a:rPr lang="en-US" sz="1600" dirty="0" smtClean="0"/>
              <a:t> -Low blood pressure</a:t>
            </a:r>
          </a:p>
          <a:p>
            <a:r>
              <a:rPr lang="en-US" sz="1600" dirty="0" smtClean="0"/>
              <a:t> -Dizziness or faintness</a:t>
            </a:r>
          </a:p>
          <a:p>
            <a:r>
              <a:rPr lang="en-US" sz="1600" dirty="0" smtClean="0"/>
              <a:t> -Shortness of breath</a:t>
            </a:r>
          </a:p>
          <a:p>
            <a:r>
              <a:rPr lang="en-US" sz="1600" dirty="0" smtClean="0"/>
              <a:t> -Chest pain</a:t>
            </a:r>
          </a:p>
          <a:p>
            <a:r>
              <a:rPr lang="en-US" sz="1600" dirty="0" smtClean="0"/>
              <a:t> -Decreased potassium levels may result in life-threatening cardiac arrhythmias or arrest</a:t>
            </a:r>
          </a:p>
          <a:p>
            <a:r>
              <a:rPr lang="en-US" sz="1600" dirty="0" smtClean="0"/>
              <a:t> -Electrolyte imbalances may </a:t>
            </a:r>
            <a:r>
              <a:rPr lang="en-US" sz="1600" dirty="0" err="1" smtClean="0"/>
              <a:t>leato</a:t>
            </a:r>
            <a:r>
              <a:rPr lang="en-US" sz="1600" dirty="0" smtClean="0"/>
              <a:t> life-threatening cardiac arrhythmias or arrest</a:t>
            </a:r>
          </a:p>
          <a:p>
            <a:r>
              <a:rPr lang="en-US" sz="1600" dirty="0" smtClean="0"/>
              <a:t> Muscular Skeletal (Bones):</a:t>
            </a:r>
          </a:p>
          <a:p>
            <a:r>
              <a:rPr lang="en-US" sz="1600" dirty="0" smtClean="0"/>
              <a:t> -Stunted growth in children</a:t>
            </a:r>
          </a:p>
          <a:p>
            <a:r>
              <a:rPr lang="en-US" sz="1600" dirty="0" smtClean="0"/>
              <a:t> -Stress fractures and broken bones more likely</a:t>
            </a:r>
          </a:p>
          <a:p>
            <a:r>
              <a:rPr lang="en-US" sz="1600" dirty="0" smtClean="0"/>
              <a:t> -Osteoporosis</a:t>
            </a:r>
          </a:p>
          <a:p>
            <a:r>
              <a:rPr lang="en-US" sz="1600" b="1" dirty="0" smtClean="0"/>
              <a:t> </a:t>
            </a:r>
            <a:r>
              <a:rPr lang="en-US" sz="1600" b="1" u="sng" dirty="0" smtClean="0"/>
              <a:t>Mouth:</a:t>
            </a:r>
          </a:p>
          <a:p>
            <a:r>
              <a:rPr lang="en-US" sz="1600" dirty="0" smtClean="0"/>
              <a:t> -Enamel erosion</a:t>
            </a:r>
          </a:p>
          <a:p>
            <a:r>
              <a:rPr lang="en-US" sz="1600" dirty="0" smtClean="0"/>
              <a:t> -Loss of teeth</a:t>
            </a:r>
          </a:p>
          <a:p>
            <a:r>
              <a:rPr lang="en-US" sz="1600" dirty="0" smtClean="0"/>
              <a:t> -Gum disease</a:t>
            </a:r>
          </a:p>
          <a:p>
            <a:r>
              <a:rPr lang="en-US" sz="1600" dirty="0" smtClean="0"/>
              <a:t> -“Chipmunk cheeks”- swollen salivary glands from vomiting</a:t>
            </a:r>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r>
              <a:rPr lang="en-US" sz="1600" dirty="0" smtClean="0"/>
              <a:t> -Sore throat because of induced vomiting</a:t>
            </a:r>
          </a:p>
          <a:p>
            <a:r>
              <a:rPr lang="en-US" sz="1600" dirty="0" smtClean="0"/>
              <a:t> Esophagus:</a:t>
            </a:r>
          </a:p>
          <a:p>
            <a:r>
              <a:rPr lang="en-US" sz="1600" dirty="0" smtClean="0"/>
              <a:t> -Painful burning in throat or chest</a:t>
            </a:r>
          </a:p>
          <a:p>
            <a:r>
              <a:rPr lang="en-US" sz="1600" dirty="0" smtClean="0"/>
              <a:t> -May vomit blood from small tear(s) in esophagus</a:t>
            </a:r>
          </a:p>
          <a:p>
            <a:r>
              <a:rPr lang="en-US" sz="1600" dirty="0" smtClean="0"/>
              <a:t> -Rupture of the esophagus, may lead to circulatory collapse and death</a:t>
            </a:r>
          </a:p>
          <a:p>
            <a:r>
              <a:rPr lang="en-US" sz="1600" dirty="0" smtClean="0"/>
              <a:t> </a:t>
            </a:r>
            <a:r>
              <a:rPr lang="en-US" sz="1600" b="1" dirty="0" smtClean="0"/>
              <a:t>Endocrine System:</a:t>
            </a:r>
          </a:p>
          <a:p>
            <a:r>
              <a:rPr lang="en-US" sz="1600" dirty="0" smtClean="0"/>
              <a:t> -Thyroid abnormalities</a:t>
            </a:r>
          </a:p>
          <a:p>
            <a:r>
              <a:rPr lang="en-US" sz="1600" dirty="0" smtClean="0"/>
              <a:t> -Low energy or fatigue</a:t>
            </a:r>
          </a:p>
          <a:p>
            <a:r>
              <a:rPr lang="en-US" sz="1600" dirty="0" smtClean="0"/>
              <a:t> -Cold intolerance</a:t>
            </a:r>
          </a:p>
          <a:p>
            <a:r>
              <a:rPr lang="en-US" sz="1600" dirty="0" smtClean="0"/>
              <a:t> -Low body temperature</a:t>
            </a:r>
          </a:p>
          <a:p>
            <a:r>
              <a:rPr lang="en-US" sz="1600" dirty="0" smtClean="0"/>
              <a:t> -Hair becomes thin and may fall out</a:t>
            </a:r>
          </a:p>
          <a:p>
            <a:r>
              <a:rPr lang="en-US" sz="1600" dirty="0" smtClean="0"/>
              <a:t> -Development of fine body hair as the body’s attempt to keep warm</a:t>
            </a:r>
          </a:p>
          <a:p>
            <a:r>
              <a:rPr lang="en-US" sz="1600" dirty="0" smtClean="0"/>
              <a:t> </a:t>
            </a:r>
            <a:r>
              <a:rPr lang="en-US" sz="1600" b="1" u="sng" dirty="0" smtClean="0"/>
              <a:t>Stomach:</a:t>
            </a:r>
          </a:p>
          <a:p>
            <a:r>
              <a:rPr lang="en-US" sz="1600" dirty="0" smtClean="0"/>
              <a:t> -Stomach may swell following eating or binging (causes discomfort and bloating)</a:t>
            </a:r>
          </a:p>
          <a:p>
            <a:r>
              <a:rPr lang="en-US" sz="1600" dirty="0" smtClean="0"/>
              <a:t> -Gastric rupture due to severe binge eating (gastric rupture has an 80% fatality rate</a:t>
            </a:r>
          </a:p>
          <a:p>
            <a:r>
              <a:rPr lang="en-US" sz="1600" dirty="0" smtClean="0"/>
              <a:t> </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r>
              <a:rPr lang="en-US" sz="1600" dirty="0" smtClean="0"/>
              <a:t>Vomiting causes severe electrolyte imbalance which can lead to sudden cardiac arrest.</a:t>
            </a:r>
          </a:p>
          <a:p>
            <a:r>
              <a:rPr lang="en-US" sz="1600" dirty="0" smtClean="0"/>
              <a:t> Intestines:</a:t>
            </a:r>
          </a:p>
          <a:p>
            <a:r>
              <a:rPr lang="en-US" sz="1600" dirty="0" smtClean="0"/>
              <a:t> -Normal movement in intestinal tract often slows down with very restricted eating and severe weight loss</a:t>
            </a:r>
          </a:p>
          <a:p>
            <a:r>
              <a:rPr lang="en-US" sz="1600" dirty="0" smtClean="0"/>
              <a:t> -Frequent Constipation</a:t>
            </a:r>
          </a:p>
          <a:p>
            <a:r>
              <a:rPr lang="en-US" sz="1600" dirty="0" smtClean="0"/>
              <a:t> -Chronic irregular bowel movements</a:t>
            </a:r>
          </a:p>
          <a:p>
            <a:r>
              <a:rPr lang="en-US" sz="1600" dirty="0" smtClean="0"/>
              <a:t> </a:t>
            </a:r>
            <a:r>
              <a:rPr lang="en-US" sz="1600" b="1" u="sng" dirty="0" smtClean="0"/>
              <a:t>Complications Associated with Laxative Abuse:</a:t>
            </a:r>
          </a:p>
          <a:p>
            <a:r>
              <a:rPr lang="en-US" sz="1600" dirty="0" smtClean="0"/>
              <a:t> -Kidney complications</a:t>
            </a:r>
          </a:p>
          <a:p>
            <a:r>
              <a:rPr lang="en-US" sz="1600" dirty="0" smtClean="0"/>
              <a:t> -“Cathartic colon,” refers to the colon’s inability to function normally without the use of large doses of laxatives due to the destruction of the nerves in the colon that control elimination</a:t>
            </a:r>
          </a:p>
          <a:p>
            <a:r>
              <a:rPr lang="en-US" sz="1600" dirty="0" smtClean="0"/>
              <a:t> -Electrolyte imbalance</a:t>
            </a:r>
          </a:p>
          <a:p>
            <a:r>
              <a:rPr lang="en-US" sz="1600" dirty="0" smtClean="0"/>
              <a:t> -Dehydration</a:t>
            </a:r>
          </a:p>
          <a:p>
            <a:r>
              <a:rPr lang="en-US" sz="1600" dirty="0" smtClean="0"/>
              <a:t> -Potassium depletion</a:t>
            </a:r>
          </a:p>
          <a:p>
            <a:r>
              <a:rPr lang="en-US" sz="1600" dirty="0" smtClean="0"/>
              <a:t> -Dependence on laxatives</a:t>
            </a:r>
            <a:endParaRPr lang="en-US" sz="1600" dirty="0"/>
          </a:p>
        </p:txBody>
      </p:sp>
    </p:spTree>
    <p:extLst>
      <p:ext uri="{BB962C8B-B14F-4D97-AF65-F5344CB8AC3E}">
        <p14:creationId xmlns:p14="http://schemas.microsoft.com/office/powerpoint/2010/main" val="898930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Dental Cavities</a:t>
            </a:r>
            <a:endParaRPr lang="en-US" dirty="0"/>
          </a:p>
        </p:txBody>
      </p:sp>
      <p:sp>
        <p:nvSpPr>
          <p:cNvPr id="3" name="Title 2"/>
          <p:cNvSpPr>
            <a:spLocks noGrp="1"/>
          </p:cNvSpPr>
          <p:nvPr>
            <p:ph type="title"/>
          </p:nvPr>
        </p:nvSpPr>
        <p:spPr/>
        <p:txBody>
          <a:bodyPr/>
          <a:lstStyle/>
          <a:p>
            <a:r>
              <a:rPr lang="en-US" dirty="0" smtClean="0"/>
              <a:t>Caries</a:t>
            </a:r>
            <a:endParaRPr lang="en-US" dirty="0"/>
          </a:p>
        </p:txBody>
      </p:sp>
    </p:spTree>
    <p:extLst>
      <p:ext uri="{BB962C8B-B14F-4D97-AF65-F5344CB8AC3E}">
        <p14:creationId xmlns:p14="http://schemas.microsoft.com/office/powerpoint/2010/main" val="3582571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52400"/>
            <a:ext cx="3327400" cy="3276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97" y="3886200"/>
            <a:ext cx="26193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800600"/>
            <a:ext cx="3024756" cy="1862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6">
            <a:hlinkClick r:id=""/>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7">
            <a:hlinkClick r:id=""/>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8">
            <a:hlinkClick r:id=""/>
          </p:cNvPr>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1" y="232154"/>
            <a:ext cx="4867844" cy="434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515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04800"/>
            <a:ext cx="7543800" cy="914400"/>
          </a:xfrm>
        </p:spPr>
        <p:txBody>
          <a:bodyPr/>
          <a:lstStyle/>
          <a:p>
            <a:r>
              <a:rPr lang="en-US" dirty="0" smtClean="0"/>
              <a:t>Caries</a:t>
            </a:r>
            <a:endParaRPr lang="en-US" dirty="0"/>
          </a:p>
        </p:txBody>
      </p:sp>
      <p:sp>
        <p:nvSpPr>
          <p:cNvPr id="5" name="TextBox 4"/>
          <p:cNvSpPr txBox="1"/>
          <p:nvPr/>
        </p:nvSpPr>
        <p:spPr>
          <a:xfrm>
            <a:off x="533400" y="1143000"/>
            <a:ext cx="8305800" cy="4832092"/>
          </a:xfrm>
          <a:prstGeom prst="rect">
            <a:avLst/>
          </a:prstGeom>
          <a:noFill/>
        </p:spPr>
        <p:txBody>
          <a:bodyPr wrap="square" rtlCol="0">
            <a:spAutoFit/>
          </a:bodyPr>
          <a:lstStyle/>
          <a:p>
            <a:endParaRPr lang="en-US" sz="2800" dirty="0" smtClean="0"/>
          </a:p>
          <a:p>
            <a:r>
              <a:rPr lang="en-US" sz="2800" dirty="0"/>
              <a:t>B</a:t>
            </a:r>
            <a:r>
              <a:rPr lang="en-US" sz="2800" dirty="0" smtClean="0"/>
              <a:t>acterial infection</a:t>
            </a:r>
            <a:endParaRPr lang="en-US" sz="2800" dirty="0"/>
          </a:p>
          <a:p>
            <a:endParaRPr lang="en-US" sz="2800" dirty="0" smtClean="0"/>
          </a:p>
          <a:p>
            <a:r>
              <a:rPr lang="en-US" sz="2800" dirty="0" smtClean="0"/>
              <a:t>Causes demineralization &amp; destruction of the hard tooth surface</a:t>
            </a:r>
          </a:p>
          <a:p>
            <a:endParaRPr lang="en-US" sz="2800" dirty="0"/>
          </a:p>
          <a:p>
            <a:endParaRPr lang="en-US" sz="2800" dirty="0"/>
          </a:p>
          <a:p>
            <a:r>
              <a:rPr lang="en-US" sz="2800" dirty="0" smtClean="0"/>
              <a:t>Causes: Poor Oral Hygiene, Dietary Intake, Genetics</a:t>
            </a:r>
          </a:p>
          <a:p>
            <a:endParaRPr lang="en-US" sz="2800" dirty="0"/>
          </a:p>
          <a:p>
            <a:endParaRPr lang="en-US" sz="2800" dirty="0"/>
          </a:p>
        </p:txBody>
      </p:sp>
    </p:spTree>
    <p:extLst>
      <p:ext uri="{BB962C8B-B14F-4D97-AF65-F5344CB8AC3E}">
        <p14:creationId xmlns:p14="http://schemas.microsoft.com/office/powerpoint/2010/main" val="23277212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340</TotalTime>
  <Words>744</Words>
  <Application>Microsoft Office PowerPoint</Application>
  <PresentationFormat>On-screen Show (4:3)</PresentationFormat>
  <Paragraphs>257</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Elemental</vt:lpstr>
      <vt:lpstr>Disorders of the Digestive System</vt:lpstr>
      <vt:lpstr>What will we cover? </vt:lpstr>
      <vt:lpstr>Anorexia Nervosa</vt:lpstr>
      <vt:lpstr>PowerPoint Presentation</vt:lpstr>
      <vt:lpstr>Anorexia Nervosa</vt:lpstr>
      <vt:lpstr>PowerPoint Presentation</vt:lpstr>
      <vt:lpstr>Caries</vt:lpstr>
      <vt:lpstr>PowerPoint Presentation</vt:lpstr>
      <vt:lpstr>Caries</vt:lpstr>
      <vt:lpstr>Cholecystitis</vt:lpstr>
      <vt:lpstr>PowerPoint Presentation</vt:lpstr>
      <vt:lpstr>Cholecystitis</vt:lpstr>
      <vt:lpstr>Cholecystitis Cont…</vt:lpstr>
      <vt:lpstr>Cirrhosis</vt:lpstr>
      <vt:lpstr>PowerPoint Presentation</vt:lpstr>
      <vt:lpstr>Cirrhosis</vt:lpstr>
      <vt:lpstr>Cleft Palate</vt:lpstr>
      <vt:lpstr>PowerPoint Presentation</vt:lpstr>
      <vt:lpstr>Cleft Palate</vt:lpstr>
      <vt:lpstr>Constipation</vt:lpstr>
      <vt:lpstr>PowerPoint Presentation</vt:lpstr>
      <vt:lpstr>Constipation</vt:lpstr>
      <vt:lpstr>Diarrhea</vt:lpstr>
      <vt:lpstr>PowerPoint Presentation</vt:lpstr>
      <vt:lpstr>Diarrhea</vt:lpstr>
      <vt:lpstr>Gastroenteritis</vt:lpstr>
      <vt:lpstr>PowerPoint Presentation</vt:lpstr>
      <vt:lpstr>Gastroenteritis</vt:lpstr>
      <vt:lpstr>GERD</vt:lpstr>
      <vt:lpstr>GERD</vt:lpstr>
      <vt:lpstr>IBS</vt:lpstr>
      <vt:lpstr>IBS       “Colitis”</vt:lpstr>
      <vt:lpstr>Peptic Ulcers</vt:lpstr>
      <vt:lpstr>Peptic Ulcers</vt:lpstr>
      <vt:lpstr>Hepatitis</vt:lpstr>
      <vt:lpstr>Hepatitis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Disorders of the Digestive System</dc:title>
  <dc:creator>CTE</dc:creator>
  <cp:lastModifiedBy>CTE</cp:lastModifiedBy>
  <cp:revision>21</cp:revision>
  <dcterms:created xsi:type="dcterms:W3CDTF">2013-03-22T14:01:47Z</dcterms:created>
  <dcterms:modified xsi:type="dcterms:W3CDTF">2013-10-23T02:43:33Z</dcterms:modified>
</cp:coreProperties>
</file>