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2" r:id="rId5"/>
    <p:sldId id="263" r:id="rId6"/>
    <p:sldId id="267" r:id="rId7"/>
    <p:sldId id="270" r:id="rId8"/>
    <p:sldId id="271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43" d="100"/>
          <a:sy n="43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6B2C-489D-4BBB-9DBC-7CE1B509D4A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D071-F601-4DE9-9948-11BC769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PMingLiU-ExtB" pitchFamily="18" charset="-120"/>
                <a:ea typeface="PMingLiU-ExtB" pitchFamily="18" charset="-120"/>
              </a:rPr>
              <a:t>Diagnostic Services</a:t>
            </a:r>
            <a:br>
              <a:rPr lang="en-US" sz="6600" dirty="0" smtClean="0">
                <a:latin typeface="PMingLiU-ExtB" pitchFamily="18" charset="-120"/>
                <a:ea typeface="PMingLiU-ExtB" pitchFamily="18" charset="-120"/>
              </a:rPr>
            </a:br>
            <a:r>
              <a:rPr lang="en-US" sz="6600" dirty="0" smtClean="0">
                <a:latin typeface="PMingLiU-ExtB" pitchFamily="18" charset="-120"/>
                <a:ea typeface="PMingLiU-ExtB" pitchFamily="18" charset="-120"/>
              </a:rPr>
              <a:t>Careers</a:t>
            </a:r>
            <a:endParaRPr lang="en-US" sz="6600" dirty="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i="1" dirty="0" smtClean="0"/>
              <a:t>What kind of careers would these be… 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99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16601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Track &amp; identify diseases as they occur in a group of people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Determine risk factors for diseases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Determine methods to prevent new diseases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**Masters or doctorate</a:t>
            </a:r>
          </a:p>
          <a:p>
            <a:pPr marL="0" indent="0">
              <a:buNone/>
            </a:pPr>
            <a:r>
              <a:rPr lang="en-US" dirty="0" smtClean="0"/>
              <a:t>$65,000 -$110,000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33774"/>
            <a:ext cx="3133725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95" y="49530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6927"/>
            <a:ext cx="8229600" cy="1143000"/>
          </a:xfrm>
        </p:spPr>
        <p:txBody>
          <a:bodyPr/>
          <a:lstStyle/>
          <a:p>
            <a:r>
              <a:rPr lang="en-US" dirty="0" smtClean="0"/>
              <a:t>Biomedical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28600"/>
            <a:ext cx="8229600" cy="54864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Researching &amp; designing medical equipment. 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Work with biomedical engineering tech’s to manufacture the equipment. 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/>
              <a:t>Ex: </a:t>
            </a:r>
            <a:r>
              <a:rPr lang="en-US" sz="3600" dirty="0" err="1" smtClean="0"/>
              <a:t>xray</a:t>
            </a:r>
            <a:r>
              <a:rPr lang="en-US" sz="3600" dirty="0" smtClean="0"/>
              <a:t> machines, ultrasound machines, scales</a:t>
            </a:r>
            <a:r>
              <a:rPr lang="en-US" sz="3600" smtClean="0"/>
              <a:t>, limbs </a:t>
            </a:r>
            <a:r>
              <a:rPr lang="en-US" sz="3600" dirty="0" smtClean="0"/>
              <a:t>etc…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Bachelors degree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Starting @  $57,000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30" y="3810000"/>
            <a:ext cx="1824470" cy="19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2743200" cy="130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Laboratory Technologist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/>
              <a:t>“MT’s”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Work </a:t>
            </a:r>
            <a:r>
              <a:rPr lang="en-US" sz="4400" dirty="0" smtClean="0"/>
              <a:t>under a  </a:t>
            </a:r>
            <a:r>
              <a:rPr lang="en-US" sz="4400" dirty="0" smtClean="0"/>
              <a:t>“pathologist”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Study fluids, tissues, &amp; cells for ? Disease</a:t>
            </a:r>
          </a:p>
          <a:p>
            <a:pPr marL="0" indent="0">
              <a:buNone/>
            </a:pPr>
            <a:endParaRPr lang="en-US" sz="4400" dirty="0" smtClean="0"/>
          </a:p>
          <a:p>
            <a:pPr>
              <a:buFont typeface="Wingdings" pitchFamily="2" charset="2"/>
              <a:buChar char="q"/>
            </a:pPr>
            <a:r>
              <a:rPr lang="en-US" sz="4400" dirty="0" smtClean="0"/>
              <a:t>Work in a small lab or large lab… </a:t>
            </a:r>
          </a:p>
          <a:p>
            <a:pPr marL="0" indent="0">
              <a:buNone/>
            </a:pPr>
            <a:r>
              <a:rPr lang="en-US" sz="4200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1232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12326"/>
            <a:ext cx="2971800" cy="166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12326"/>
            <a:ext cx="2038350" cy="166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Medical Laboratory Technologist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41020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7000" dirty="0" smtClean="0"/>
              <a:t>Small labs – do all tests.</a:t>
            </a:r>
          </a:p>
          <a:p>
            <a:pPr>
              <a:buFont typeface="Wingdings" pitchFamily="2" charset="2"/>
              <a:buChar char="q"/>
            </a:pPr>
            <a:r>
              <a:rPr lang="en-US" sz="7000" dirty="0" smtClean="0"/>
              <a:t>Large labs – will specialize…</a:t>
            </a:r>
          </a:p>
          <a:p>
            <a:pPr marL="0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	-</a:t>
            </a:r>
            <a:r>
              <a:rPr lang="en-US" sz="7000" b="1" dirty="0" smtClean="0"/>
              <a:t>Biochemistry</a:t>
            </a:r>
            <a:r>
              <a:rPr lang="en-US" sz="7000" dirty="0" smtClean="0"/>
              <a:t> (body fluids)</a:t>
            </a:r>
          </a:p>
          <a:p>
            <a:pPr marL="0" indent="0">
              <a:buNone/>
            </a:pPr>
            <a:r>
              <a:rPr lang="en-US" sz="7000" dirty="0"/>
              <a:t>	</a:t>
            </a:r>
            <a:r>
              <a:rPr lang="en-US" sz="7000" dirty="0" smtClean="0"/>
              <a:t>-</a:t>
            </a:r>
            <a:r>
              <a:rPr lang="en-US" sz="7000" b="1" dirty="0" smtClean="0"/>
              <a:t>Blood bank technology </a:t>
            </a:r>
            <a:r>
              <a:rPr lang="en-US" sz="7000" dirty="0" smtClean="0"/>
              <a:t>(collection &amp; prep of 					blood)</a:t>
            </a:r>
          </a:p>
          <a:p>
            <a:pPr marL="0" indent="0">
              <a:buNone/>
            </a:pPr>
            <a:r>
              <a:rPr lang="en-US" sz="7000" dirty="0"/>
              <a:t>	</a:t>
            </a:r>
            <a:r>
              <a:rPr lang="en-US" sz="7000" dirty="0" smtClean="0"/>
              <a:t>-</a:t>
            </a:r>
            <a:r>
              <a:rPr lang="en-US" sz="7000" b="1" dirty="0" err="1" smtClean="0"/>
              <a:t>Cytotechnology</a:t>
            </a:r>
            <a:r>
              <a:rPr lang="en-US" sz="7000" b="1" dirty="0" smtClean="0"/>
              <a:t> </a:t>
            </a:r>
            <a:r>
              <a:rPr lang="en-US" sz="7000" dirty="0" smtClean="0"/>
              <a:t>(study of cells)</a:t>
            </a:r>
            <a:r>
              <a:rPr lang="en-US" sz="7000" dirty="0"/>
              <a:t>	</a:t>
            </a:r>
            <a:r>
              <a:rPr lang="en-US" sz="7000" dirty="0" smtClean="0"/>
              <a:t>	 	-	-</a:t>
            </a:r>
            <a:r>
              <a:rPr lang="en-US" sz="7000" b="1" dirty="0" smtClean="0"/>
              <a:t>Hematology</a:t>
            </a:r>
            <a:r>
              <a:rPr lang="en-US" sz="7000" dirty="0" smtClean="0"/>
              <a:t> (blood)</a:t>
            </a:r>
          </a:p>
          <a:p>
            <a:pPr marL="0" indent="0">
              <a:buNone/>
            </a:pPr>
            <a:r>
              <a:rPr lang="en-US" sz="7000" dirty="0"/>
              <a:t>	</a:t>
            </a:r>
            <a:r>
              <a:rPr lang="en-US" sz="7000" dirty="0" smtClean="0"/>
              <a:t>-</a:t>
            </a:r>
            <a:r>
              <a:rPr lang="en-US" sz="7000" b="1" dirty="0" smtClean="0"/>
              <a:t>Histology</a:t>
            </a:r>
            <a:r>
              <a:rPr lang="en-US" sz="7000" dirty="0" smtClean="0"/>
              <a:t> (body tissue)</a:t>
            </a:r>
          </a:p>
          <a:p>
            <a:pPr marL="0" indent="0">
              <a:buNone/>
            </a:pPr>
            <a:r>
              <a:rPr lang="en-US" sz="7000" dirty="0"/>
              <a:t>	</a:t>
            </a:r>
            <a:r>
              <a:rPr lang="en-US" sz="7000" dirty="0" smtClean="0"/>
              <a:t>-</a:t>
            </a:r>
            <a:r>
              <a:rPr lang="en-US" sz="7000" b="1" dirty="0" smtClean="0"/>
              <a:t>Microbiology</a:t>
            </a:r>
            <a:r>
              <a:rPr lang="en-US" sz="7000" dirty="0" smtClean="0"/>
              <a:t> (bacteria &amp; microorganisms)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*Bachelors or Masters Degree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NC AVG - $37,000/year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4856018"/>
            <a:ext cx="2438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Phlebotomist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“venipuncture technicians”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Collect blood samples &amp; prepare the sample for various testing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Tests on the blood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Work under a medical lab technologist or pathologist (depending on state).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**3 month certificate            AVG NC $23,000/YR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199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106"/>
            <a:ext cx="2497302" cy="187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5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Radiologic Technologist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334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“RT’s “                                         Work under a </a:t>
            </a:r>
            <a:r>
              <a:rPr lang="en-US" sz="9600" i="1" dirty="0" smtClean="0"/>
              <a:t>radiologist</a:t>
            </a:r>
          </a:p>
          <a:p>
            <a:pPr marL="0" indent="0">
              <a:buNone/>
            </a:pPr>
            <a:endParaRPr lang="en-US" sz="9600" i="1" dirty="0" smtClean="0"/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 Use diagnostic tools to dx disease</a:t>
            </a:r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Associates/Bachelors degree</a:t>
            </a:r>
          </a:p>
          <a:p>
            <a:pPr marL="0" indent="0">
              <a:buNone/>
            </a:pPr>
            <a:endParaRPr lang="en-US" sz="9600" dirty="0" smtClean="0"/>
          </a:p>
          <a:p>
            <a:pPr algn="r">
              <a:buFont typeface="Wingdings" pitchFamily="2" charset="2"/>
              <a:buChar char="Ø"/>
            </a:pPr>
            <a:r>
              <a:rPr lang="en-US" sz="9600" dirty="0" smtClean="0"/>
              <a:t>Can specialize….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1524000"/>
            <a:ext cx="3048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Radiologic Technologist Cont...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172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smtClean="0"/>
              <a:t>Specialties:</a:t>
            </a:r>
          </a:p>
          <a:p>
            <a:r>
              <a:rPr lang="en-US" sz="3600" dirty="0"/>
              <a:t>	</a:t>
            </a:r>
            <a:r>
              <a:rPr lang="en-US" sz="3600" b="1" u="sng" dirty="0"/>
              <a:t>Radiographers </a:t>
            </a:r>
            <a:r>
              <a:rPr lang="en-US" sz="3600" dirty="0"/>
              <a:t>(</a:t>
            </a:r>
            <a:r>
              <a:rPr lang="en-US" sz="3600" dirty="0" err="1"/>
              <a:t>xrays</a:t>
            </a:r>
            <a:r>
              <a:rPr lang="en-US" sz="3600" dirty="0"/>
              <a:t>)</a:t>
            </a:r>
          </a:p>
          <a:p>
            <a:r>
              <a:rPr lang="en-US" sz="3600" dirty="0"/>
              <a:t>	</a:t>
            </a:r>
            <a:r>
              <a:rPr lang="en-US" sz="3600" b="1" u="sng" dirty="0"/>
              <a:t>Radiation Therapists</a:t>
            </a:r>
            <a:r>
              <a:rPr lang="en-US" sz="3600" u="sng" dirty="0"/>
              <a:t> </a:t>
            </a:r>
            <a:r>
              <a:rPr lang="en-US" sz="3600" dirty="0"/>
              <a:t>(</a:t>
            </a:r>
            <a:r>
              <a:rPr lang="en-US" sz="3600" dirty="0" smtClean="0"/>
              <a:t>admin. </a:t>
            </a:r>
            <a:r>
              <a:rPr lang="en-US" sz="3600" dirty="0"/>
              <a:t> </a:t>
            </a:r>
            <a:r>
              <a:rPr lang="en-US" sz="3600" dirty="0" smtClean="0"/>
              <a:t>radiation)</a:t>
            </a:r>
          </a:p>
          <a:p>
            <a:r>
              <a:rPr lang="en-US" sz="3600" dirty="0"/>
              <a:t>	</a:t>
            </a:r>
            <a:r>
              <a:rPr lang="en-US" sz="3600" b="1" u="sng" dirty="0"/>
              <a:t>Nuclear Medicine Technologists </a:t>
            </a:r>
            <a:r>
              <a:rPr lang="en-US" sz="3600" b="1" u="sng" dirty="0" smtClean="0"/>
              <a:t>       </a:t>
            </a:r>
            <a:r>
              <a:rPr lang="en-US" sz="3600" dirty="0" smtClean="0"/>
              <a:t> (radioactive substances </a:t>
            </a:r>
            <a:r>
              <a:rPr lang="en-US" sz="3600" dirty="0"/>
              <a:t>to </a:t>
            </a:r>
            <a:r>
              <a:rPr lang="en-US" sz="3600" dirty="0" smtClean="0"/>
              <a:t>administer </a:t>
            </a:r>
            <a:r>
              <a:rPr lang="en-US" sz="3600" dirty="0"/>
              <a:t>into a patient</a:t>
            </a:r>
            <a:r>
              <a:rPr lang="en-US" sz="3600" dirty="0" smtClean="0"/>
              <a:t>.)  </a:t>
            </a:r>
          </a:p>
          <a:p>
            <a:r>
              <a:rPr lang="en-US" sz="3600" dirty="0" smtClean="0"/>
              <a:t>  	</a:t>
            </a:r>
            <a:r>
              <a:rPr lang="en-US" sz="3600" b="1" u="sng" dirty="0" smtClean="0"/>
              <a:t>Ultrasound  technologist </a:t>
            </a:r>
            <a:r>
              <a:rPr lang="en-US" sz="3600" b="1" dirty="0" smtClean="0"/>
              <a:t>“</a:t>
            </a:r>
            <a:r>
              <a:rPr lang="en-US" sz="3600" dirty="0" smtClean="0"/>
              <a:t>sonographer”   (high </a:t>
            </a:r>
            <a:r>
              <a:rPr lang="en-US" sz="3600" dirty="0"/>
              <a:t>frequency </a:t>
            </a:r>
            <a:r>
              <a:rPr lang="en-US" sz="3600" dirty="0" smtClean="0"/>
              <a:t>sound </a:t>
            </a:r>
            <a:r>
              <a:rPr lang="en-US" sz="3600" dirty="0"/>
              <a:t>waves into the </a:t>
            </a:r>
            <a:r>
              <a:rPr lang="en-US" sz="3600" dirty="0" smtClean="0"/>
              <a:t>						body</a:t>
            </a:r>
            <a:r>
              <a:rPr lang="en-US" sz="3600" dirty="0"/>
              <a:t>. 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Radiologic </a:t>
            </a:r>
            <a:r>
              <a:rPr lang="en-US" dirty="0" err="1" smtClean="0"/>
              <a:t>Technolgist</a:t>
            </a:r>
            <a:r>
              <a:rPr lang="en-US" dirty="0" smtClean="0"/>
              <a:t> Cont...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smtClean="0"/>
              <a:t>Specialties:</a:t>
            </a:r>
          </a:p>
          <a:p>
            <a:r>
              <a:rPr lang="en-US" sz="3600" b="1" u="sng" dirty="0" err="1" smtClean="0"/>
              <a:t>Mammographers</a:t>
            </a:r>
            <a:r>
              <a:rPr lang="en-US" sz="3600" dirty="0" smtClean="0"/>
              <a:t>(Images </a:t>
            </a:r>
            <a:r>
              <a:rPr lang="en-US" sz="3600" dirty="0"/>
              <a:t>of the breast)</a:t>
            </a:r>
          </a:p>
          <a:p>
            <a:r>
              <a:rPr lang="en-US" sz="3600" b="1" u="sng" dirty="0" smtClean="0"/>
              <a:t>Computer </a:t>
            </a:r>
            <a:r>
              <a:rPr lang="en-US" sz="3600" b="1" u="sng" dirty="0"/>
              <a:t>tomography technologist </a:t>
            </a:r>
            <a:r>
              <a:rPr lang="en-US" sz="3600" dirty="0"/>
              <a:t>(CT/CAT scans, </a:t>
            </a:r>
            <a:r>
              <a:rPr lang="en-US" sz="3600" dirty="0" smtClean="0"/>
              <a:t>obtain </a:t>
            </a:r>
            <a:r>
              <a:rPr lang="en-US" sz="3600" dirty="0"/>
              <a:t>cross sections of body </a:t>
            </a:r>
            <a:r>
              <a:rPr lang="en-US" sz="3600" dirty="0" smtClean="0"/>
              <a:t>tissues</a:t>
            </a:r>
            <a:r>
              <a:rPr lang="en-US" sz="3600" dirty="0"/>
              <a:t>, bones, and organs. 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en-US" sz="3600" b="1" u="sng" dirty="0" smtClean="0"/>
              <a:t>Magnetic </a:t>
            </a:r>
            <a:r>
              <a:rPr lang="en-US" sz="3600" b="1" u="sng" dirty="0"/>
              <a:t>Resonance Technologist </a:t>
            </a:r>
            <a:r>
              <a:rPr lang="en-US" sz="3600" dirty="0"/>
              <a:t>(MRI, </a:t>
            </a:r>
            <a:r>
              <a:rPr lang="en-US" sz="3600" dirty="0" smtClean="0"/>
              <a:t>produce detailed </a:t>
            </a:r>
            <a:r>
              <a:rPr lang="en-US" sz="3600" dirty="0"/>
              <a:t>images of organs. </a:t>
            </a:r>
          </a:p>
          <a:p>
            <a:r>
              <a:rPr lang="en-US" sz="3600" b="1" u="sng" dirty="0" err="1" smtClean="0"/>
              <a:t>Pemission</a:t>
            </a:r>
            <a:r>
              <a:rPr lang="en-US" sz="3600" b="1" u="sng" dirty="0" smtClean="0"/>
              <a:t> </a:t>
            </a:r>
            <a:r>
              <a:rPr lang="en-US" sz="3600" b="1" u="sng" dirty="0"/>
              <a:t>tomography </a:t>
            </a:r>
            <a:r>
              <a:rPr lang="en-US" sz="3600" dirty="0"/>
              <a:t>(PET, inject </a:t>
            </a:r>
            <a:r>
              <a:rPr lang="en-US" sz="3600" dirty="0" smtClean="0"/>
              <a:t>radioactive dyes to detect disease, usually cancer)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Radiologic </a:t>
            </a:r>
            <a:r>
              <a:rPr lang="en-US" dirty="0" err="1"/>
              <a:t>Technolgist</a:t>
            </a:r>
            <a:r>
              <a:rPr lang="en-US" dirty="0"/>
              <a:t>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Salaries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Radiographers	$40,000/year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Radiation </a:t>
            </a:r>
            <a:r>
              <a:rPr lang="en-US" dirty="0"/>
              <a:t>Therapists </a:t>
            </a:r>
            <a:r>
              <a:rPr lang="en-US" dirty="0" smtClean="0"/>
              <a:t>	$55,000/year</a:t>
            </a:r>
          </a:p>
          <a:p>
            <a:pPr marL="0" indent="0">
              <a:buNone/>
            </a:pPr>
            <a:r>
              <a:rPr lang="en-US" dirty="0" smtClean="0"/>
              <a:t>Nuclear </a:t>
            </a:r>
            <a:r>
              <a:rPr lang="en-US" dirty="0"/>
              <a:t>Medicine Technologists </a:t>
            </a:r>
            <a:r>
              <a:rPr lang="en-US" dirty="0" smtClean="0"/>
              <a:t>	$55,000/year</a:t>
            </a:r>
          </a:p>
          <a:p>
            <a:pPr marL="0" indent="0">
              <a:buNone/>
            </a:pPr>
            <a:r>
              <a:rPr lang="en-US" dirty="0" smtClean="0"/>
              <a:t>Ultrasound  technologist	$45,000/year</a:t>
            </a:r>
          </a:p>
          <a:p>
            <a:pPr marL="0" indent="0">
              <a:buNone/>
            </a:pPr>
            <a:r>
              <a:rPr lang="en-US" dirty="0" err="1" smtClean="0"/>
              <a:t>Mammographers</a:t>
            </a:r>
            <a:r>
              <a:rPr lang="en-US" dirty="0" smtClean="0"/>
              <a:t>		$40,000/year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Computer tomography technologist  </a:t>
            </a:r>
            <a:r>
              <a:rPr lang="en-US" dirty="0" smtClean="0"/>
              <a:t>  $55,000/year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Magnetic Resonance Technologist </a:t>
            </a:r>
            <a:r>
              <a:rPr lang="en-US" dirty="0" smtClean="0"/>
              <a:t>	$40,000/year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Pemission</a:t>
            </a:r>
            <a:r>
              <a:rPr lang="en-US" dirty="0"/>
              <a:t> tomography </a:t>
            </a:r>
            <a:r>
              <a:rPr lang="en-US" dirty="0" smtClean="0"/>
              <a:t>		$45,000/year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TE\Desktop\imagesCA12UP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52800" cy="40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929062"/>
            <a:ext cx="441741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68793"/>
            <a:ext cx="3248025" cy="23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320623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67" y="4295931"/>
            <a:ext cx="2627833" cy="24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258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Diagnostic Services Careers</vt:lpstr>
      <vt:lpstr>Medical Laboratory Technologist</vt:lpstr>
      <vt:lpstr>Medical Laboratory Technologist</vt:lpstr>
      <vt:lpstr>Phlebotomist</vt:lpstr>
      <vt:lpstr>Radiologic Technologist</vt:lpstr>
      <vt:lpstr>Radiologic Technologist Cont... </vt:lpstr>
      <vt:lpstr>Radiologic Technolgist Cont... </vt:lpstr>
      <vt:lpstr>Radiologic Technolgist Cont… Salaries</vt:lpstr>
      <vt:lpstr>PowerPoint Presentation</vt:lpstr>
      <vt:lpstr>Epidemiologist</vt:lpstr>
      <vt:lpstr>Biomedical Engineer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Services Careers</dc:title>
  <dc:creator>CTE</dc:creator>
  <cp:lastModifiedBy>CTE</cp:lastModifiedBy>
  <cp:revision>28</cp:revision>
  <dcterms:created xsi:type="dcterms:W3CDTF">2012-10-12T13:13:36Z</dcterms:created>
  <dcterms:modified xsi:type="dcterms:W3CDTF">2015-04-13T11:18:19Z</dcterms:modified>
</cp:coreProperties>
</file>