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9" r:id="rId4"/>
    <p:sldId id="258" r:id="rId5"/>
    <p:sldId id="259" r:id="rId6"/>
    <p:sldId id="270" r:id="rId7"/>
    <p:sldId id="271" r:id="rId8"/>
    <p:sldId id="266" r:id="rId9"/>
    <p:sldId id="267" r:id="rId10"/>
    <p:sldId id="264" r:id="rId11"/>
    <p:sldId id="265" r:id="rId12"/>
    <p:sldId id="260" r:id="rId13"/>
    <p:sldId id="268" r:id="rId14"/>
    <p:sldId id="26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E85F28-AD67-4731-BBEF-3D7ABEA2A1D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504BC5-60EE-4D5B-8C2B-7923D0C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021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652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378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597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695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98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834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933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008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108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777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BA2B-E727-4852-8B6B-3DB1817054E1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6D05-1B84-4013-A016-1595F9C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4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427018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Bernard MT Condensed" pitchFamily="18" charset="0"/>
              </a:rPr>
              <a:t>Circulation + Blood Pressure</a:t>
            </a:r>
            <a:endParaRPr lang="en-US" sz="7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8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5" y="-34636"/>
            <a:ext cx="5257800" cy="693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962186" cy="40011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Carotid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43186" y="628710"/>
            <a:ext cx="2085814" cy="43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291" y="850217"/>
            <a:ext cx="2253822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Brachialcephalic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89113" y="1219200"/>
            <a:ext cx="1216087" cy="92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4038" y="1600200"/>
            <a:ext cx="1779398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Subclavian</a:t>
            </a:r>
            <a:endParaRPr lang="en-U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81200" y="1219200"/>
            <a:ext cx="2209800" cy="642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038" y="2418868"/>
            <a:ext cx="1309974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Axillary</a:t>
            </a:r>
            <a:endParaRPr lang="en-U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76400" y="1981200"/>
            <a:ext cx="990600" cy="699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0" y="197822"/>
            <a:ext cx="1208664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Brachial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76332" y="850217"/>
            <a:ext cx="0" cy="690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30290" y="1078840"/>
            <a:ext cx="978153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Radial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597523" y="1195361"/>
            <a:ext cx="184277" cy="2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33533" y="2098173"/>
            <a:ext cx="2039212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Thoracic Aorta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3810000" y="1540506"/>
            <a:ext cx="1223533" cy="78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33533" y="4114800"/>
            <a:ext cx="1221808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Femoral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3072" name="Straight Arrow Connector 3071"/>
          <p:cNvCxnSpPr/>
          <p:nvPr/>
        </p:nvCxnSpPr>
        <p:spPr>
          <a:xfrm flipH="1" flipV="1">
            <a:off x="4191000" y="4114800"/>
            <a:ext cx="842534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3075"/>
          <p:cNvSpPr/>
          <p:nvPr/>
        </p:nvSpPr>
        <p:spPr>
          <a:xfrm>
            <a:off x="5098908" y="4724400"/>
            <a:ext cx="1498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Popliteal</a:t>
            </a:r>
            <a:endParaRPr lang="en-U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3078" name="Straight Arrow Connector 3077"/>
          <p:cNvCxnSpPr/>
          <p:nvPr/>
        </p:nvCxnSpPr>
        <p:spPr>
          <a:xfrm flipH="1">
            <a:off x="4612267" y="498601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079"/>
          <p:cNvSpPr/>
          <p:nvPr/>
        </p:nvSpPr>
        <p:spPr>
          <a:xfrm>
            <a:off x="5792796" y="6120391"/>
            <a:ext cx="1945661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Dorsalis</a:t>
            </a:r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Pedis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3082" name="Straight Arrow Connector 3081"/>
          <p:cNvCxnSpPr>
            <a:stCxn id="3080" idx="1"/>
          </p:cNvCxnSpPr>
          <p:nvPr/>
        </p:nvCxnSpPr>
        <p:spPr>
          <a:xfrm flipH="1">
            <a:off x="4896720" y="6351224"/>
            <a:ext cx="896076" cy="226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Rectangle 3084"/>
          <p:cNvSpPr/>
          <p:nvPr/>
        </p:nvSpPr>
        <p:spPr>
          <a:xfrm>
            <a:off x="5230958" y="2942088"/>
            <a:ext cx="3760642" cy="769441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ARTERIES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774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"/>
            <a:ext cx="6324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2590800"/>
            <a:ext cx="2819400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011" y="533400"/>
            <a:ext cx="1099980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Jugular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764232"/>
            <a:ext cx="1219200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318884"/>
            <a:ext cx="1550874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Subclavian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43400" y="764232"/>
            <a:ext cx="914400" cy="53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087696"/>
            <a:ext cx="2226391" cy="461665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Brachiocephalic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73991" y="1318528"/>
            <a:ext cx="112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49789" y="2129135"/>
            <a:ext cx="1146211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Axillary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49789" y="1549361"/>
            <a:ext cx="308011" cy="508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8863" y="1791988"/>
            <a:ext cx="1208664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Brachial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05000" y="2022820"/>
            <a:ext cx="609600" cy="34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9873" y="2821632"/>
            <a:ext cx="978153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Radial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95400" y="3052465"/>
            <a:ext cx="609600" cy="37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24528" y="3733800"/>
            <a:ext cx="2657522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Superior Vena Cava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810000" y="1549362"/>
            <a:ext cx="1981200" cy="218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57800" y="4343400"/>
            <a:ext cx="25190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Inferior Vena Cava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096" name="Straight Arrow Connector 4095"/>
          <p:cNvCxnSpPr/>
          <p:nvPr/>
        </p:nvCxnSpPr>
        <p:spPr>
          <a:xfrm flipH="1" flipV="1">
            <a:off x="3657600" y="2253654"/>
            <a:ext cx="1752600" cy="2165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4098"/>
          <p:cNvSpPr/>
          <p:nvPr/>
        </p:nvSpPr>
        <p:spPr>
          <a:xfrm>
            <a:off x="31174" y="4156593"/>
            <a:ext cx="2369623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Great Saphenous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101" name="Straight Arrow Connector 4100"/>
          <p:cNvCxnSpPr/>
          <p:nvPr/>
        </p:nvCxnSpPr>
        <p:spPr>
          <a:xfrm flipV="1">
            <a:off x="2514600" y="38862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4102"/>
          <p:cNvSpPr/>
          <p:nvPr/>
        </p:nvSpPr>
        <p:spPr>
          <a:xfrm>
            <a:off x="684496" y="4953000"/>
            <a:ext cx="1221808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Femoral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105" name="Straight Arrow Connector 4104"/>
          <p:cNvCxnSpPr/>
          <p:nvPr/>
        </p:nvCxnSpPr>
        <p:spPr>
          <a:xfrm flipV="1">
            <a:off x="2073991" y="4343400"/>
            <a:ext cx="1126409" cy="840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Rectangle 4105"/>
          <p:cNvSpPr/>
          <p:nvPr/>
        </p:nvSpPr>
        <p:spPr>
          <a:xfrm>
            <a:off x="1148311" y="5715000"/>
            <a:ext cx="1310872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Popliteal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108" name="Straight Arrow Connector 4107"/>
          <p:cNvCxnSpPr/>
          <p:nvPr/>
        </p:nvCxnSpPr>
        <p:spPr>
          <a:xfrm flipV="1">
            <a:off x="2637195" y="5183832"/>
            <a:ext cx="1553805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Rectangle 4108"/>
          <p:cNvSpPr/>
          <p:nvPr/>
        </p:nvSpPr>
        <p:spPr>
          <a:xfrm>
            <a:off x="6002909" y="5715000"/>
            <a:ext cx="2861809" cy="46166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Dorsalis</a:t>
            </a:r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Venous Arch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111" name="Straight Arrow Connector 4110"/>
          <p:cNvCxnSpPr>
            <a:stCxn id="4109" idx="1"/>
          </p:cNvCxnSpPr>
          <p:nvPr/>
        </p:nvCxnSpPr>
        <p:spPr>
          <a:xfrm flipH="1">
            <a:off x="5334000" y="5945833"/>
            <a:ext cx="668909" cy="53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76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EKG, Blood Pressure &amp; Pulse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47901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133600" cy="42211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EKG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000" dirty="0" smtClean="0"/>
              <a:t>Tests for electrical problems with your heart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0695"/>
            <a:ext cx="5867400" cy="488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143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010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304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Blood Pressure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5943600"/>
          </a:xfrm>
        </p:spPr>
        <p:txBody>
          <a:bodyPr>
            <a:normAutofit/>
          </a:bodyPr>
          <a:lstStyle/>
          <a:p>
            <a:r>
              <a:rPr lang="en-US" sz="3600" dirty="0"/>
              <a:t>the force of blood against the walls of arteries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16216"/>
            <a:ext cx="2438400" cy="21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1998"/>
            <a:ext cx="2514600" cy="20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638800" cy="207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21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lnSpcReduction="10000"/>
          </a:bodyPr>
          <a:lstStyle/>
          <a:p>
            <a:pPr algn="ctr"/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2 Major Types of Circulation: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sz="4000" b="1" u="sng" dirty="0" smtClean="0"/>
              <a:t>Cardiopulmonary </a:t>
            </a:r>
            <a:r>
              <a:rPr lang="en-US" sz="4000" dirty="0" smtClean="0"/>
              <a:t>– blood from the heart         lungs         heart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2.</a:t>
            </a:r>
            <a:r>
              <a:rPr lang="en-US" sz="4000" b="1" u="sng" dirty="0" smtClean="0"/>
              <a:t> Systemic </a:t>
            </a:r>
            <a:r>
              <a:rPr lang="en-US" sz="4000" dirty="0" smtClean="0"/>
              <a:t>– blood from the </a:t>
            </a:r>
          </a:p>
          <a:p>
            <a:pPr marL="0" indent="0" algn="ctr">
              <a:buNone/>
            </a:pPr>
            <a:r>
              <a:rPr lang="en-US" sz="4000" dirty="0" smtClean="0"/>
              <a:t>Heart         tissues &amp; cells         heart.</a:t>
            </a:r>
          </a:p>
          <a:p>
            <a:pPr marL="0" indent="0" algn="ctr">
              <a:buNone/>
            </a:pPr>
            <a:r>
              <a:rPr lang="en-US" sz="4000" dirty="0" smtClean="0"/>
              <a:t> 		3 specialized types of Systemic….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6204"/>
            <a:ext cx="963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2423"/>
            <a:ext cx="963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9699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799"/>
            <a:ext cx="9699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2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Specialized systemic routes….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Coronary </a:t>
            </a:r>
            <a:r>
              <a:rPr lang="en-US" sz="3600" b="1" u="sng" dirty="0"/>
              <a:t>circulation </a:t>
            </a:r>
            <a:r>
              <a:rPr lang="en-US" sz="3600" dirty="0"/>
              <a:t>– blood from the heart  </a:t>
            </a:r>
            <a:r>
              <a:rPr lang="en-US" sz="3600" dirty="0" smtClean="0"/>
              <a:t>         myocardium</a:t>
            </a:r>
            <a:endParaRPr lang="en-US" sz="3600" dirty="0"/>
          </a:p>
          <a:p>
            <a:r>
              <a:rPr lang="en-US" sz="3600" b="1" u="sng" dirty="0"/>
              <a:t>Portal Circulation </a:t>
            </a:r>
            <a:r>
              <a:rPr lang="en-US" sz="3600" dirty="0"/>
              <a:t>– blood from the </a:t>
            </a:r>
            <a:r>
              <a:rPr lang="en-US" sz="3600" dirty="0" smtClean="0"/>
              <a:t>digestive organs          liver via </a:t>
            </a:r>
            <a:r>
              <a:rPr lang="en-US" sz="3600" dirty="0"/>
              <a:t>the portal vein</a:t>
            </a:r>
          </a:p>
          <a:p>
            <a:r>
              <a:rPr lang="en-US" sz="3600" b="1" u="sng" dirty="0"/>
              <a:t>Fetal Circulation </a:t>
            </a:r>
            <a:r>
              <a:rPr lang="en-US" sz="3600" dirty="0"/>
              <a:t>– How the fetus obtains </a:t>
            </a:r>
            <a:r>
              <a:rPr lang="en-US" sz="3600" dirty="0" smtClean="0"/>
              <a:t>O2 </a:t>
            </a:r>
            <a:r>
              <a:rPr lang="en-US" sz="3600" dirty="0"/>
              <a:t>and nutrients </a:t>
            </a:r>
            <a:r>
              <a:rPr lang="en-US" sz="3600" dirty="0" smtClean="0"/>
              <a:t>via </a:t>
            </a:r>
            <a:r>
              <a:rPr lang="en-US" sz="3600" dirty="0"/>
              <a:t>the </a:t>
            </a:r>
            <a:r>
              <a:rPr lang="en-US" sz="3600" dirty="0" smtClean="0"/>
              <a:t>moms </a:t>
            </a:r>
            <a:r>
              <a:rPr lang="en-US" sz="3600" dirty="0"/>
              <a:t>blood.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057400" y="2402609"/>
            <a:ext cx="838200" cy="2423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93" y="3505200"/>
            <a:ext cx="963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293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Blood Vessels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39547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Blood Vessels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 types: Arteries, Capillaries, &amp; Veins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Arteries</a:t>
            </a:r>
          </a:p>
          <a:p>
            <a:pPr marL="0" indent="0" algn="ctr">
              <a:buNone/>
            </a:pPr>
            <a:r>
              <a:rPr lang="en-US" dirty="0" smtClean="0"/>
              <a:t>Carries O2 blood </a:t>
            </a:r>
            <a:r>
              <a:rPr lang="en-US" i="1" dirty="0" smtClean="0"/>
              <a:t>away from </a:t>
            </a:r>
            <a:r>
              <a:rPr lang="en-US" dirty="0" smtClean="0"/>
              <a:t>the heart to the capillaries. (1 exception: pulmonary artery carries deoxygenated)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7066"/>
            <a:ext cx="2943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44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type of Blood Vessels</a:t>
            </a:r>
            <a:br>
              <a:rPr lang="en-US" dirty="0" smtClean="0"/>
            </a:br>
            <a:r>
              <a:rPr lang="en-US" u="sng" dirty="0" smtClean="0"/>
              <a:t>Capillaries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Smallest </a:t>
            </a:r>
            <a:r>
              <a:rPr lang="en-US" dirty="0"/>
              <a:t>blood </a:t>
            </a:r>
            <a:r>
              <a:rPr lang="en-US" dirty="0" smtClean="0"/>
              <a:t>vessel</a:t>
            </a:r>
          </a:p>
          <a:p>
            <a:r>
              <a:rPr lang="en-US" dirty="0" smtClean="0"/>
              <a:t>connect </a:t>
            </a:r>
            <a:r>
              <a:rPr lang="en-US" dirty="0"/>
              <a:t>arterioles with </a:t>
            </a:r>
            <a:r>
              <a:rPr lang="en-US" dirty="0" err="1" smtClean="0"/>
              <a:t>venules</a:t>
            </a:r>
            <a:endParaRPr lang="en-US" dirty="0" smtClean="0"/>
          </a:p>
          <a:p>
            <a:r>
              <a:rPr lang="en-US" dirty="0" smtClean="0"/>
              <a:t>Made of </a:t>
            </a:r>
            <a:r>
              <a:rPr lang="en-US" dirty="0"/>
              <a:t>endothelial </a:t>
            </a:r>
            <a:r>
              <a:rPr lang="en-US" dirty="0" smtClean="0"/>
              <a:t>cells.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3590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6750"/>
            <a:ext cx="3590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02" y="4476750"/>
            <a:ext cx="3590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19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types of Blood Vessels</a:t>
            </a:r>
            <a:br>
              <a:rPr lang="en-US" dirty="0" smtClean="0"/>
            </a:br>
            <a:r>
              <a:rPr lang="en-US" u="sng" dirty="0" smtClean="0"/>
              <a:t>Veins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deoxyg</a:t>
            </a:r>
            <a:r>
              <a:rPr lang="en-US" dirty="0" smtClean="0"/>
              <a:t>. </a:t>
            </a:r>
            <a:r>
              <a:rPr lang="en-US" dirty="0"/>
              <a:t>blood </a:t>
            </a:r>
            <a:r>
              <a:rPr lang="en-US" i="1" dirty="0"/>
              <a:t>away from </a:t>
            </a:r>
            <a:r>
              <a:rPr lang="en-US" dirty="0" smtClean="0"/>
              <a:t>capillaries </a:t>
            </a:r>
            <a:r>
              <a:rPr lang="en-US" dirty="0"/>
              <a:t>to the heart.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layers: tunica </a:t>
            </a:r>
            <a:r>
              <a:rPr lang="en-US" dirty="0" err="1"/>
              <a:t>externa</a:t>
            </a:r>
            <a:r>
              <a:rPr lang="en-US" dirty="0"/>
              <a:t>, tunica media, and tunica intima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810000" cy="33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33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Arteries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57860"/>
              </p:ext>
            </p:extLst>
          </p:nvPr>
        </p:nvGraphicFramePr>
        <p:xfrm>
          <a:off x="381000" y="609600"/>
          <a:ext cx="8229600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Artery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Area Served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Common Carotid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Head &amp;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Slenic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Spleen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Internal Carotid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Brain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Hepatic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Liver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External Carotid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Face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Superior Mesenteric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Small intestines and colon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Vertebral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Spinal Column &amp; Brain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Renal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Kidney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Brachiocephalic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Right arm, head, &amp; shoulder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Common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Lower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abd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. Area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Subclavian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Shoulder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Internal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Pelvis and bladder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Axillary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Axilla area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External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Groin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&amp; Lower Leg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Brachial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Upper arm and elbow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Femoral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Groin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Radial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Arm, wrist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Popliteal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Knee area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Thoracic Aorta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Chest cavity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Anterior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Tibialis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Anterior Lower Leg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Celiac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Liver, spleen,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stomach and pancreas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Posterior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Tibialis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Posterior Lower Leg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Dorsalis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Pedis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Ankle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17382" y="536170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704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Veins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206977"/>
              </p:ext>
            </p:extLst>
          </p:nvPr>
        </p:nvGraphicFramePr>
        <p:xfrm>
          <a:off x="381000" y="762000"/>
          <a:ext cx="82296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Vein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Area Served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External Jugular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Face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Internal Jugular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Head &amp; Neck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Subclavian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Shoulder &amp; Upper Limbs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Brachiocephalic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Right side of head &amp; shoulder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Left Cephalic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Shoulder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&amp; axillary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Axillary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Axilla area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Brachial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Upper arm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Radial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Lower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arm &amp; wrist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Superior Vena Cava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Upper part of body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Inferior Vena Cava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Lower part of body &amp;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abd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. Area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Hepatic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Liver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Renal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Kidney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Hepatic Portal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Organs of digestion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Splenic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Spleen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Superior Mesenteric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Small Intestine &amp; Colon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Common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Lower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abd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. And pelvis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Internal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Bladder &amp; Reproductive organs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External Iliac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Lower Limbs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Dorsal Venous Arch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Foot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Great Saphenous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Upper Leg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Femoral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Upper leg &amp; groin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Popliteal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Knee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Posterior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Tibialis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Posterior Leg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044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425</Words>
  <Application>Microsoft Office PowerPoint</Application>
  <PresentationFormat>On-screen Show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3 Specialized systemic routes…. </vt:lpstr>
      <vt:lpstr>PowerPoint Presentation</vt:lpstr>
      <vt:lpstr>Blood Vessels </vt:lpstr>
      <vt:lpstr>3 type of Blood Vessels Capillaries</vt:lpstr>
      <vt:lpstr>3 types of Blood Vessels Veins</vt:lpstr>
      <vt:lpstr>Principal Arteries</vt:lpstr>
      <vt:lpstr>Principal Veins</vt:lpstr>
      <vt:lpstr>PowerPoint Presentation</vt:lpstr>
      <vt:lpstr>PowerPoint Presentation</vt:lpstr>
      <vt:lpstr>PowerPoint Presentation</vt:lpstr>
      <vt:lpstr>EKG Tests for electrical problems with your heart</vt:lpstr>
      <vt:lpstr>Blood Pressure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CTE</dc:creator>
  <cp:lastModifiedBy>CTE</cp:lastModifiedBy>
  <cp:revision>26</cp:revision>
  <cp:lastPrinted>2015-02-20T18:51:56Z</cp:lastPrinted>
  <dcterms:created xsi:type="dcterms:W3CDTF">2013-02-25T02:38:26Z</dcterms:created>
  <dcterms:modified xsi:type="dcterms:W3CDTF">2015-02-20T18:52:59Z</dcterms:modified>
</cp:coreProperties>
</file>