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F0FC9-D5FE-4EF5-992B-C7F320E9143C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E147-17B4-4FAD-8D35-B0196DFAE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2E147-17B4-4FAD-8D35-B0196DFAEC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7EB8F93-BD32-46DB-B2ED-CEB3E017EDF1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FDB5A3-1D1E-4AE1-95C6-2E1B76F960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543800" cy="1524000"/>
          </a:xfrm>
        </p:spPr>
        <p:txBody>
          <a:bodyPr/>
          <a:lstStyle/>
          <a:p>
            <a:pPr algn="ctr"/>
            <a:r>
              <a:rPr lang="en-US" sz="7200" dirty="0" smtClean="0"/>
              <a:t>Blood &amp; Circulatory Disorders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0" b="92908" l="17412" r="823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20" y="3200400"/>
            <a:ext cx="404812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2712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Polycythemia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Too many RBC’s</a:t>
            </a:r>
          </a:p>
          <a:p>
            <a:endParaRPr lang="en-US" dirty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sometimes temporary r/t increased altitudes b/c decreased O2, if chronic unknown cause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Phlebotomy – usually 1 pint.</a:t>
            </a:r>
          </a:p>
          <a:p>
            <a:r>
              <a:rPr lang="en-US" sz="2800" dirty="0" smtClean="0"/>
              <a:t>Or drug therapy </a:t>
            </a:r>
          </a:p>
          <a:p>
            <a:r>
              <a:rPr lang="en-US" sz="2800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098019" cy="39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37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Septicemia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Presence of pathogenic toxins – very serious infection</a:t>
            </a:r>
          </a:p>
          <a:p>
            <a:endParaRPr lang="en-US" dirty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During a normal infection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Hospital Admit – ICU, fluids, </a:t>
            </a:r>
            <a:r>
              <a:rPr lang="en-US" sz="2800" dirty="0" err="1" smtClean="0"/>
              <a:t>Abx</a:t>
            </a:r>
            <a:r>
              <a:rPr lang="en-US" sz="2800" dirty="0" smtClean="0"/>
              <a:t>, Ox, blood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2862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11" y="3957637"/>
            <a:ext cx="42767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04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Erythroblastosis </a:t>
            </a:r>
            <a:r>
              <a:rPr lang="en-US" dirty="0" err="1" smtClean="0"/>
              <a:t>Fetalis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“Hemolytic Disease of Newborn” HDN</a:t>
            </a:r>
          </a:p>
          <a:p>
            <a:r>
              <a:rPr lang="en-US" sz="2800" dirty="0" smtClean="0"/>
              <a:t>Blood disorder in the fetus causing clumping of baby RBC’s. </a:t>
            </a:r>
          </a:p>
          <a:p>
            <a:endParaRPr lang="en-US" dirty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Rh- mom with RH+ fetus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Prevention = </a:t>
            </a:r>
            <a:r>
              <a:rPr lang="en-US" sz="2800" dirty="0" err="1" smtClean="0"/>
              <a:t>Rhogam</a:t>
            </a:r>
            <a:r>
              <a:rPr lang="en-US" sz="2800" dirty="0" smtClean="0"/>
              <a:t> before birth or within 72 hours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Tx</a:t>
            </a:r>
            <a:r>
              <a:rPr lang="en-US" sz="2800" dirty="0" smtClean="0"/>
              <a:t> = transfusion, meds, light therapy if jaundice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800475" cy="248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20927"/>
            <a:ext cx="4038600" cy="237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259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 Thrombus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“Blood Clot”</a:t>
            </a:r>
          </a:p>
          <a:p>
            <a:r>
              <a:rPr lang="en-US" sz="2800" dirty="0" smtClean="0"/>
              <a:t>Clot in a blood vessel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Usually slow blood circulation, changes in blood </a:t>
            </a:r>
            <a:r>
              <a:rPr lang="en-US" sz="2800" dirty="0" err="1" smtClean="0"/>
              <a:t>vessell</a:t>
            </a:r>
            <a:r>
              <a:rPr lang="en-US" sz="2800" dirty="0" smtClean="0"/>
              <a:t> walls, immobility</a:t>
            </a:r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Blood thinners or surgery</a:t>
            </a:r>
            <a:endParaRPr lang="en-US" sz="28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383322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06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382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2: Circulatory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2259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Aneurysm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err="1" smtClean="0"/>
              <a:t>Abnl</a:t>
            </a:r>
            <a:r>
              <a:rPr lang="en-US" sz="2800" dirty="0" smtClean="0"/>
              <a:t> widening/</a:t>
            </a:r>
            <a:r>
              <a:rPr lang="en-US" sz="2800" dirty="0" err="1" smtClean="0"/>
              <a:t>balooning</a:t>
            </a:r>
            <a:r>
              <a:rPr lang="en-US" sz="2800" dirty="0" smtClean="0"/>
              <a:t> of a portion of an artery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Congenital, HTN, smoking, high cholesterol, heart disease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Depends on size/location – surgery or stent. </a:t>
            </a:r>
            <a:endParaRPr lang="en-US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546" y="4219617"/>
            <a:ext cx="3354416" cy="24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7815"/>
            <a:ext cx="3505200" cy="248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16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Angina Pectoris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Chest Pain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Decreased blood flow to heart secondary to HTN, exercise, strong emotions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Rest, nitroglycerin</a:t>
            </a:r>
            <a:endParaRPr lang="en-US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6" y="3962400"/>
            <a:ext cx="35757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91" y="2819400"/>
            <a:ext cx="3533535" cy="28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85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Arrhythmias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Any abnormal rhythm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Lots! Heart dx, thyroid dx, caffeine, meds, diet, lifestyle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Depends on cause – CPR, meds to prevent, lifestyle changes</a:t>
            </a:r>
            <a:endParaRPr lang="en-US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05616"/>
            <a:ext cx="35757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8" y="3810000"/>
            <a:ext cx="3533535" cy="244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791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Coronary Artery Disease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Narrowing of the small blood vessels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Buildup of plaque in the arteries </a:t>
            </a:r>
            <a:r>
              <a:rPr lang="en-US" sz="2800" dirty="0" err="1" smtClean="0"/>
              <a:t>seondary</a:t>
            </a:r>
            <a:r>
              <a:rPr lang="en-US" sz="2800" dirty="0" smtClean="0"/>
              <a:t> to genetic, increased cholesterol, diet, heart disease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Meds, lifestyle changes (depends on severity) </a:t>
            </a:r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4" y="3662821"/>
            <a:ext cx="4524375" cy="31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78811"/>
            <a:ext cx="4038600" cy="31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1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Heart Failure “CHF”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Cond. Where hearts don’t pump enough blood to meet needs.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CAD (prev. slide), HTN, DM, lifestyle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Lifestyle changes, meds, surgery, constant checkups</a:t>
            </a:r>
            <a:endParaRPr lang="en-US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199"/>
            <a:ext cx="5943600" cy="24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5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Blood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25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Hypertension “HTN”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High Blood Pressure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Diet, smoking, obesity, DM, genetics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Lifestyle changes, meds, surgery, constant checkups</a:t>
            </a:r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429000"/>
            <a:ext cx="5238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5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Murmurs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</a:t>
            </a:r>
            <a:r>
              <a:rPr lang="en-US" sz="2800" dirty="0" smtClean="0"/>
              <a:t>Extra sound in heartbeat</a:t>
            </a:r>
          </a:p>
          <a:p>
            <a:r>
              <a:rPr lang="en-US" sz="2800" dirty="0" smtClean="0"/>
              <a:t>2 types: innocent/flow and abnormal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Cause</a:t>
            </a:r>
            <a:r>
              <a:rPr lang="en-US" sz="2800" b="1" dirty="0" smtClean="0"/>
              <a:t>:   </a:t>
            </a:r>
            <a:r>
              <a:rPr lang="en-US" sz="2800" dirty="0" smtClean="0"/>
              <a:t>Flow – none, usually children </a:t>
            </a:r>
          </a:p>
          <a:p>
            <a:r>
              <a:rPr lang="en-US" sz="2800" dirty="0"/>
              <a:t>	 </a:t>
            </a:r>
            <a:r>
              <a:rPr lang="en-US" sz="2800" dirty="0" smtClean="0"/>
              <a:t>    Abnormal – heart disease, rheumatic fever, infections, anemia</a:t>
            </a:r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		</a:t>
            </a:r>
            <a:r>
              <a:rPr lang="en-US" sz="2800" dirty="0" smtClean="0"/>
              <a:t>Flow – none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Abnormal – depends on cause, cardiology will 				follow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705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Myocardial Infarction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</a:t>
            </a:r>
            <a:r>
              <a:rPr lang="en-US" sz="2800" b="1" dirty="0" smtClean="0"/>
              <a:t>it? </a:t>
            </a:r>
            <a:r>
              <a:rPr lang="en-US" sz="2800" dirty="0" smtClean="0"/>
              <a:t>  “Heart Attack/MI”</a:t>
            </a:r>
          </a:p>
          <a:p>
            <a:r>
              <a:rPr lang="en-US" sz="2800" dirty="0" smtClean="0"/>
              <a:t>Blood flow to a part of the heart is blocked and muscle is damaged</a:t>
            </a:r>
          </a:p>
          <a:p>
            <a:endParaRPr lang="en-US" dirty="0" smtClean="0"/>
          </a:p>
          <a:p>
            <a:r>
              <a:rPr lang="en-US" sz="2800" b="1" dirty="0" smtClean="0"/>
              <a:t>Cause</a:t>
            </a:r>
            <a:r>
              <a:rPr lang="en-US" sz="2800" b="1" dirty="0" smtClean="0"/>
              <a:t>:   </a:t>
            </a:r>
            <a:r>
              <a:rPr lang="en-US" sz="2800" dirty="0" smtClean="0"/>
              <a:t>Blood clot, heart disease, HTN, genetics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	</a:t>
            </a:r>
            <a:r>
              <a:rPr lang="en-US" sz="2800" dirty="0" smtClean="0"/>
              <a:t>Depends on severity – meds, surgery, </a:t>
            </a:r>
            <a:r>
              <a:rPr lang="en-US" sz="2800" dirty="0" err="1" smtClean="0"/>
              <a:t>etc</a:t>
            </a:r>
            <a:r>
              <a:rPr lang="en-US" sz="2800" dirty="0" smtClean="0"/>
              <a:t>… </a:t>
            </a:r>
            <a:endParaRPr lang="en-US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87419"/>
            <a:ext cx="3250019" cy="23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3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Pulmonary Edema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</a:t>
            </a:r>
            <a:r>
              <a:rPr lang="en-US" sz="2800" b="1" dirty="0" smtClean="0"/>
              <a:t>it? </a:t>
            </a:r>
            <a:r>
              <a:rPr lang="en-US" sz="2800" dirty="0" smtClean="0"/>
              <a:t>  </a:t>
            </a:r>
            <a:r>
              <a:rPr lang="en-US" sz="2800" dirty="0" err="1" smtClean="0"/>
              <a:t>Abnl</a:t>
            </a:r>
            <a:r>
              <a:rPr lang="en-US" sz="2800" dirty="0" smtClean="0"/>
              <a:t> buildup of fluid in the air sacs of the lungs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800" b="1" dirty="0" smtClean="0"/>
              <a:t>Cause</a:t>
            </a:r>
            <a:r>
              <a:rPr lang="en-US" sz="2800" b="1" dirty="0" smtClean="0"/>
              <a:t>:   </a:t>
            </a:r>
            <a:r>
              <a:rPr lang="en-US" sz="2800" dirty="0" smtClean="0"/>
              <a:t>CHF, altitude, kidney failure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	</a:t>
            </a:r>
            <a:r>
              <a:rPr lang="en-US" sz="2800" dirty="0" smtClean="0"/>
              <a:t>O2, hospital admit, diuretics </a:t>
            </a:r>
            <a:endParaRPr lang="en-U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87" y="2667000"/>
            <a:ext cx="2933700" cy="383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94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Transient Ischemic Attack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</a:t>
            </a:r>
            <a:r>
              <a:rPr lang="en-US" sz="2800" b="1" dirty="0" smtClean="0"/>
              <a:t>it? </a:t>
            </a:r>
            <a:r>
              <a:rPr lang="en-US" sz="2800" dirty="0" smtClean="0"/>
              <a:t>  “TIA”. Blood flow to brain stops for a brief period and creates stroke </a:t>
            </a:r>
            <a:r>
              <a:rPr lang="en-US" sz="2800" dirty="0" err="1" smtClean="0"/>
              <a:t>sx</a:t>
            </a:r>
            <a:r>
              <a:rPr lang="en-US" sz="2800" dirty="0"/>
              <a:t> </a:t>
            </a:r>
            <a:r>
              <a:rPr lang="en-US" sz="2800" dirty="0" smtClean="0"/>
              <a:t>x24h. </a:t>
            </a:r>
          </a:p>
          <a:p>
            <a:endParaRPr lang="en-US" dirty="0" smtClean="0"/>
          </a:p>
          <a:p>
            <a:r>
              <a:rPr lang="en-US" sz="2800" b="1" dirty="0" smtClean="0"/>
              <a:t>Cause</a:t>
            </a:r>
            <a:r>
              <a:rPr lang="en-US" sz="2800" b="1" dirty="0" smtClean="0"/>
              <a:t>:   </a:t>
            </a:r>
            <a:r>
              <a:rPr lang="en-US" sz="2800" dirty="0" smtClean="0"/>
              <a:t>clot, blood vessel injury, HTN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	</a:t>
            </a:r>
            <a:r>
              <a:rPr lang="en-US" sz="2800" dirty="0" smtClean="0"/>
              <a:t>Prevention, surgery, blood thinners, ASA</a:t>
            </a:r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653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50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 Varicose Veins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</a:t>
            </a:r>
            <a:r>
              <a:rPr lang="en-US" sz="2800" b="1" dirty="0" smtClean="0"/>
              <a:t>it? </a:t>
            </a:r>
            <a:r>
              <a:rPr lang="en-US" sz="2800" dirty="0" smtClean="0"/>
              <a:t>  Swollen, twisted and sometimes painful veins that fill w/ </a:t>
            </a:r>
            <a:r>
              <a:rPr lang="en-US" sz="2800" dirty="0" err="1" smtClean="0"/>
              <a:t>abnl</a:t>
            </a:r>
            <a:r>
              <a:rPr lang="en-US" sz="2800" dirty="0" smtClean="0"/>
              <a:t> collection of blood. 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800" b="1" dirty="0" smtClean="0"/>
              <a:t>Cause</a:t>
            </a:r>
            <a:r>
              <a:rPr lang="en-US" sz="2800" b="1" dirty="0" smtClean="0"/>
              <a:t>:   </a:t>
            </a:r>
            <a:r>
              <a:rPr lang="en-US" sz="2800" dirty="0" smtClean="0"/>
              <a:t>pregnancy, congenital, prolonged standing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	</a:t>
            </a:r>
            <a:r>
              <a:rPr lang="en-US" sz="2800" dirty="0" smtClean="0"/>
              <a:t>avoid cause, lasers, pain meds prn</a:t>
            </a:r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71" y="2971800"/>
            <a:ext cx="2364557" cy="35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6532"/>
            <a:ext cx="1957387" cy="293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6532"/>
            <a:ext cx="2245960" cy="298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035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12. Peripheral Vascular Disease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Type 1: Arteriosclerosis</a:t>
            </a:r>
          </a:p>
          <a:p>
            <a:endParaRPr lang="en-US" sz="2800" b="1" dirty="0"/>
          </a:p>
          <a:p>
            <a:r>
              <a:rPr lang="en-US" sz="2800" b="1" dirty="0" smtClean="0"/>
              <a:t>What is it: 	Thickening of arterial walls </a:t>
            </a:r>
            <a:r>
              <a:rPr lang="en-US" sz="2800" b="1" dirty="0" err="1" smtClean="0"/>
              <a:t>bc</a:t>
            </a:r>
            <a:r>
              <a:rPr lang="en-US" sz="2800" b="1" dirty="0" smtClean="0"/>
              <a:t> of loss of elasticity r/t age</a:t>
            </a:r>
          </a:p>
          <a:p>
            <a:endParaRPr lang="en-US" sz="2800" b="1" dirty="0"/>
          </a:p>
          <a:p>
            <a:r>
              <a:rPr lang="en-US" sz="2800" b="1" dirty="0" smtClean="0"/>
              <a:t>Cause: DM, fam </a:t>
            </a:r>
            <a:r>
              <a:rPr lang="en-US" sz="2800" b="1" dirty="0" err="1" smtClean="0"/>
              <a:t>hx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htn</a:t>
            </a:r>
            <a:r>
              <a:rPr lang="en-US" sz="2800" b="1" dirty="0" smtClean="0"/>
              <a:t>, smoking, age</a:t>
            </a:r>
          </a:p>
          <a:p>
            <a:endParaRPr lang="en-US" sz="2800" b="1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Liefstyle</a:t>
            </a:r>
            <a:r>
              <a:rPr lang="en-US" sz="2800" b="1" dirty="0" smtClean="0"/>
              <a:t> changes, </a:t>
            </a:r>
            <a:r>
              <a:rPr lang="en-US" sz="2800" b="1" dirty="0" err="1" smtClean="0"/>
              <a:t>bp</a:t>
            </a:r>
            <a:r>
              <a:rPr lang="en-US" sz="2800" b="1" dirty="0" smtClean="0"/>
              <a:t> meds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9105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12. Peripheral Vascular Disease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1132764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Type 2: </a:t>
            </a:r>
            <a:r>
              <a:rPr lang="en-US" sz="2800" b="1" i="1" dirty="0" err="1" smtClean="0"/>
              <a:t>Artherosclerosis</a:t>
            </a:r>
            <a:endParaRPr lang="en-US" sz="2800" b="1" i="1" dirty="0" smtClean="0"/>
          </a:p>
          <a:p>
            <a:endParaRPr lang="en-US" sz="2800" b="1" dirty="0"/>
          </a:p>
          <a:p>
            <a:r>
              <a:rPr lang="en-US" sz="2800" b="1" dirty="0" smtClean="0"/>
              <a:t>What is it: 	type of arteriosclerosis</a:t>
            </a:r>
          </a:p>
          <a:p>
            <a:r>
              <a:rPr lang="en-US" sz="2800" b="1" dirty="0" smtClean="0"/>
              <a:t>Deposits of fatty substances form along arterial walls</a:t>
            </a:r>
          </a:p>
          <a:p>
            <a:endParaRPr lang="en-US" sz="2800" b="1" dirty="0"/>
          </a:p>
          <a:p>
            <a:r>
              <a:rPr lang="en-US" sz="2800" b="1" dirty="0" smtClean="0"/>
              <a:t>Cause: DM, fam </a:t>
            </a:r>
            <a:r>
              <a:rPr lang="en-US" sz="2800" b="1" dirty="0" err="1" smtClean="0"/>
              <a:t>hx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htn</a:t>
            </a:r>
            <a:r>
              <a:rPr lang="en-US" sz="2800" b="1" dirty="0" smtClean="0"/>
              <a:t>, smoking, age</a:t>
            </a:r>
          </a:p>
          <a:p>
            <a:endParaRPr lang="en-US" sz="2800" b="1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Liefstyle</a:t>
            </a:r>
            <a:r>
              <a:rPr lang="en-US" sz="2800" b="1" dirty="0" smtClean="0"/>
              <a:t> changes, </a:t>
            </a:r>
            <a:r>
              <a:rPr lang="en-US" sz="2800" b="1" dirty="0" err="1" smtClean="0"/>
              <a:t>bp</a:t>
            </a:r>
            <a:r>
              <a:rPr lang="en-US" sz="2800" b="1" dirty="0" smtClean="0"/>
              <a:t> meds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320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Anemia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15400" cy="58674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Definition: Decrease in #/% of </a:t>
            </a:r>
            <a:r>
              <a:rPr lang="en-US" dirty="0" err="1" smtClean="0"/>
              <a:t>rbc’s</a:t>
            </a:r>
            <a:r>
              <a:rPr lang="en-US" dirty="0" smtClean="0"/>
              <a:t> &amp; </a:t>
            </a:r>
            <a:r>
              <a:rPr lang="en-US" dirty="0" err="1" smtClean="0"/>
              <a:t>hgb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4 Main Types:</a:t>
            </a:r>
          </a:p>
          <a:p>
            <a:pPr lvl="1"/>
            <a:r>
              <a:rPr lang="en-US" u="sng" dirty="0" smtClean="0"/>
              <a:t>Iron Deficiency</a:t>
            </a:r>
          </a:p>
          <a:p>
            <a:pPr marL="320040" lvl="1" indent="0">
              <a:buNone/>
            </a:pPr>
            <a:r>
              <a:rPr lang="en-US" dirty="0" smtClean="0"/>
              <a:t>Most women, children, </a:t>
            </a:r>
            <a:r>
              <a:rPr lang="en-US" dirty="0" err="1" smtClean="0"/>
              <a:t>adol</a:t>
            </a:r>
            <a:endParaRPr lang="en-US" dirty="0"/>
          </a:p>
          <a:p>
            <a:pPr marL="320040" lvl="1" indent="0">
              <a:buNone/>
            </a:pPr>
            <a:r>
              <a:rPr lang="en-US" dirty="0" smtClean="0"/>
              <a:t>Decreased Fe diet</a:t>
            </a:r>
          </a:p>
          <a:p>
            <a:pPr marL="320040" lvl="1" indent="0">
              <a:buNone/>
            </a:pPr>
            <a:r>
              <a:rPr lang="en-US" dirty="0" err="1" smtClean="0"/>
              <a:t>Tx</a:t>
            </a:r>
            <a:r>
              <a:rPr lang="en-US" dirty="0"/>
              <a:t>:</a:t>
            </a:r>
            <a:r>
              <a:rPr lang="en-US" dirty="0" smtClean="0"/>
              <a:t> Fe sup. &amp; More Fe diet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r>
              <a:rPr lang="en-US" u="sng" dirty="0" smtClean="0"/>
              <a:t>Pernicious</a:t>
            </a:r>
          </a:p>
          <a:p>
            <a:pPr marL="320040" lvl="1" indent="0">
              <a:buNone/>
            </a:pPr>
            <a:r>
              <a:rPr lang="en-US" dirty="0" err="1" smtClean="0"/>
              <a:t>Decr</a:t>
            </a:r>
            <a:r>
              <a:rPr lang="en-US" dirty="0" smtClean="0"/>
              <a:t>. B12 (metabolism &amp; forms RBC’s),</a:t>
            </a:r>
          </a:p>
          <a:p>
            <a:pPr marL="320040" lvl="1" indent="0">
              <a:buNone/>
            </a:pPr>
            <a:r>
              <a:rPr lang="en-US" dirty="0" err="1" smtClean="0"/>
              <a:t>Sx</a:t>
            </a:r>
            <a:r>
              <a:rPr lang="en-US" dirty="0" smtClean="0"/>
              <a:t>: dyspnea, pallor, fatigue</a:t>
            </a:r>
          </a:p>
          <a:p>
            <a:pPr marL="320040" lvl="1" indent="0">
              <a:buNone/>
            </a:pPr>
            <a:r>
              <a:rPr lang="en-US" dirty="0" err="1" smtClean="0"/>
              <a:t>Tx</a:t>
            </a:r>
            <a:r>
              <a:rPr lang="en-US" dirty="0" smtClean="0"/>
              <a:t> B12 injections</a:t>
            </a:r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lvl="1"/>
            <a:endParaRPr lang="en-US" u="sng" dirty="0" smtClean="0"/>
          </a:p>
          <a:p>
            <a:pPr lvl="1"/>
            <a:endParaRPr lang="en-US" u="sng" dirty="0"/>
          </a:p>
          <a:p>
            <a:pPr marL="320040" lvl="1" indent="0">
              <a:buNone/>
            </a:pPr>
            <a:endParaRPr lang="en-US" u="sng" dirty="0"/>
          </a:p>
          <a:p>
            <a:pPr lvl="1"/>
            <a:r>
              <a:rPr lang="en-US" u="sng" dirty="0" smtClean="0"/>
              <a:t>Aplastic</a:t>
            </a:r>
          </a:p>
          <a:p>
            <a:pPr marL="320040" lvl="1" indent="0">
              <a:buNone/>
            </a:pPr>
            <a:r>
              <a:rPr lang="en-US" dirty="0" smtClean="0"/>
              <a:t>Cause: suppressed bone marrow by drugs/radiation</a:t>
            </a:r>
          </a:p>
          <a:p>
            <a:pPr marL="320040" lvl="1" indent="0">
              <a:buNone/>
            </a:pPr>
            <a:r>
              <a:rPr lang="en-US" dirty="0" err="1" smtClean="0"/>
              <a:t>Tx</a:t>
            </a:r>
            <a:r>
              <a:rPr lang="en-US" dirty="0" smtClean="0"/>
              <a:t>: remove substances, d/c radiation, bone marrow transplant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r>
              <a:rPr lang="en-US" u="sng" dirty="0" smtClean="0"/>
              <a:t>Sickle Cell</a:t>
            </a:r>
          </a:p>
          <a:p>
            <a:pPr marL="320040" lvl="1" indent="0">
              <a:buNone/>
            </a:pPr>
            <a:r>
              <a:rPr lang="en-US" dirty="0" smtClean="0"/>
              <a:t>Chronic, inherited</a:t>
            </a:r>
          </a:p>
          <a:p>
            <a:pPr marL="320040" lvl="1" indent="0">
              <a:buNone/>
            </a:pPr>
            <a:r>
              <a:rPr lang="en-US" dirty="0" smtClean="0"/>
              <a:t>RBC’s crescent shape which carry less O2/break easy</a:t>
            </a:r>
          </a:p>
          <a:p>
            <a:pPr marL="320040" lvl="1" indent="0">
              <a:buNone/>
            </a:pPr>
            <a:r>
              <a:rPr lang="en-US" dirty="0" smtClean="0"/>
              <a:t>“Crisis” severe joint pain </a:t>
            </a:r>
            <a:r>
              <a:rPr lang="en-US" dirty="0" err="1" smtClean="0"/>
              <a:t>tx’d</a:t>
            </a:r>
            <a:r>
              <a:rPr lang="en-US" dirty="0" smtClean="0"/>
              <a:t> w/ transfusions</a:t>
            </a:r>
          </a:p>
          <a:p>
            <a:pPr marL="320040" lvl="1" indent="0">
              <a:buNone/>
            </a:pPr>
            <a:r>
              <a:rPr lang="en-US" dirty="0" smtClean="0"/>
              <a:t>Mostly African American</a:t>
            </a:r>
          </a:p>
          <a:p>
            <a:pPr lvl="3"/>
            <a:endParaRPr lang="en-US" u="sng" dirty="0"/>
          </a:p>
          <a:p>
            <a:pPr lvl="2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4636"/>
            <a:ext cx="2543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2200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234844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86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Contusion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15400" cy="5867400"/>
          </a:xfrm>
        </p:spPr>
        <p:txBody>
          <a:bodyPr numCol="2">
            <a:normAutofit/>
          </a:bodyPr>
          <a:lstStyle/>
          <a:p>
            <a:pPr lvl="3"/>
            <a:endParaRPr lang="en-US" u="sng" dirty="0"/>
          </a:p>
          <a:p>
            <a:pPr lvl="2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6927" y="12954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</a:t>
            </a:r>
            <a:r>
              <a:rPr lang="en-US" sz="2000" dirty="0" smtClean="0"/>
              <a:t>Purple/flat “bruise” – damaged or </a:t>
            </a:r>
            <a:r>
              <a:rPr lang="en-US" sz="2000" dirty="0" err="1" smtClean="0"/>
              <a:t>brokn</a:t>
            </a:r>
            <a:r>
              <a:rPr lang="en-US" sz="2000" dirty="0" smtClean="0"/>
              <a:t> blood vessels</a:t>
            </a:r>
          </a:p>
          <a:p>
            <a:endParaRPr lang="en-US" sz="2000" dirty="0"/>
          </a:p>
          <a:p>
            <a:r>
              <a:rPr lang="en-US" sz="2800" b="1" dirty="0" smtClean="0"/>
              <a:t>Cause: </a:t>
            </a:r>
            <a:r>
              <a:rPr lang="en-US" sz="2000" dirty="0" smtClean="0"/>
              <a:t>Blow to skin</a:t>
            </a:r>
          </a:p>
          <a:p>
            <a:r>
              <a:rPr lang="en-US" sz="2000" dirty="0" smtClean="0"/>
              <a:t>Blood leaking from injured blood vessels into tissues</a:t>
            </a:r>
          </a:p>
          <a:p>
            <a:endParaRPr lang="en-US" sz="2000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000" dirty="0" smtClean="0"/>
              <a:t>None</a:t>
            </a:r>
          </a:p>
          <a:p>
            <a:r>
              <a:rPr lang="en-US" sz="2000" dirty="0" smtClean="0"/>
              <a:t>Color changes and eventually goes away</a:t>
            </a:r>
          </a:p>
          <a:p>
            <a:r>
              <a:rPr lang="en-US" sz="2000" dirty="0" smtClean="0"/>
              <a:t>Red –&gt; Blue/purple –&gt; green –&gt; yellow -&gt; brown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5336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1" y="4229787"/>
            <a:ext cx="1810407" cy="241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26" y="4219277"/>
            <a:ext cx="1924173" cy="25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4191000" cy="191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718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Embolism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295400"/>
            <a:ext cx="8915400" cy="5867400"/>
          </a:xfrm>
        </p:spPr>
        <p:txBody>
          <a:bodyPr numCol="2">
            <a:normAutofit/>
          </a:bodyPr>
          <a:lstStyle/>
          <a:p>
            <a:pPr marL="914400" lvl="3" indent="0">
              <a:buNone/>
            </a:pPr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-6927" y="1295400"/>
            <a:ext cx="8763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it? </a:t>
            </a:r>
            <a:r>
              <a:rPr lang="en-US" sz="2400" dirty="0" smtClean="0"/>
              <a:t>Foreign Substance in bloodstream (</a:t>
            </a:r>
            <a:r>
              <a:rPr lang="en-US" sz="2400" dirty="0" err="1" smtClean="0"/>
              <a:t>air,blood,cancer,needle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…)</a:t>
            </a:r>
          </a:p>
          <a:p>
            <a:endParaRPr lang="en-US" sz="2400" dirty="0"/>
          </a:p>
          <a:p>
            <a:r>
              <a:rPr lang="en-US" sz="3200" b="1" dirty="0" smtClean="0"/>
              <a:t>Cause: </a:t>
            </a:r>
            <a:r>
              <a:rPr lang="en-US" sz="2400" dirty="0" smtClean="0"/>
              <a:t>Substance reaches an artery too small to pass</a:t>
            </a:r>
          </a:p>
          <a:p>
            <a:endParaRPr lang="en-US" sz="2400" dirty="0"/>
          </a:p>
          <a:p>
            <a:r>
              <a:rPr lang="en-US" sz="3200" b="1" dirty="0" err="1" smtClean="0"/>
              <a:t>Tx</a:t>
            </a:r>
            <a:r>
              <a:rPr lang="en-US" sz="3200" b="1" dirty="0" smtClean="0"/>
              <a:t>:  </a:t>
            </a:r>
            <a:r>
              <a:rPr lang="en-US" sz="2400" dirty="0" smtClean="0"/>
              <a:t>anticoagulants, </a:t>
            </a:r>
            <a:r>
              <a:rPr lang="en-US" sz="2400" dirty="0" err="1" smtClean="0"/>
              <a:t>thrombolytics</a:t>
            </a:r>
            <a:r>
              <a:rPr lang="en-US" sz="2400" dirty="0" smtClean="0"/>
              <a:t>, surgery</a:t>
            </a:r>
          </a:p>
          <a:p>
            <a:endParaRPr lang="en-US" sz="2400" dirty="0"/>
          </a:p>
          <a:p>
            <a:r>
              <a:rPr lang="en-US" sz="3200" b="1" dirty="0" smtClean="0"/>
              <a:t>Types:  </a:t>
            </a:r>
            <a:r>
              <a:rPr lang="en-US" sz="2400" dirty="0" smtClean="0"/>
              <a:t>Brian, Retinal, Air, Pulmonary, Fat</a:t>
            </a:r>
            <a:endParaRPr lang="en-US" sz="3200" b="1" dirty="0" smtClean="0"/>
          </a:p>
          <a:p>
            <a:endParaRPr lang="en-US" sz="2000" b="1" dirty="0"/>
          </a:p>
          <a:p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69" y="3054880"/>
            <a:ext cx="2830504" cy="256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60971"/>
            <a:ext cx="4419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01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Hematoma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686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it? </a:t>
            </a:r>
            <a:r>
              <a:rPr lang="en-US" sz="3200" dirty="0" smtClean="0"/>
              <a:t>Localized blood clotted mass of blood in an organ, tissue, or space</a:t>
            </a:r>
          </a:p>
          <a:p>
            <a:endParaRPr lang="en-US" sz="3200" dirty="0"/>
          </a:p>
          <a:p>
            <a:r>
              <a:rPr lang="en-US" sz="3200" b="1" dirty="0" smtClean="0"/>
              <a:t>Cause: </a:t>
            </a:r>
            <a:r>
              <a:rPr lang="en-US" sz="3200" dirty="0" smtClean="0"/>
              <a:t>Traumatic Injury</a:t>
            </a:r>
          </a:p>
          <a:p>
            <a:endParaRPr lang="en-US" sz="3200" dirty="0"/>
          </a:p>
          <a:p>
            <a:r>
              <a:rPr lang="en-US" sz="3200" b="1" dirty="0" smtClean="0"/>
              <a:t>Treatment: </a:t>
            </a:r>
            <a:r>
              <a:rPr lang="en-US" sz="3200" dirty="0" smtClean="0"/>
              <a:t>RICE, Heat, Pain meds, anticoagulant meds</a:t>
            </a:r>
          </a:p>
          <a:p>
            <a:endParaRPr lang="en-US" sz="32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5819"/>
            <a:ext cx="226970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63" y="4267200"/>
            <a:ext cx="2166337" cy="18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199"/>
            <a:ext cx="3120390" cy="18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30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Hemophilia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6868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it? </a:t>
            </a:r>
            <a:r>
              <a:rPr lang="en-US" sz="3200" dirty="0" smtClean="0"/>
              <a:t>Slow/abnormal blood clotting disorder resulting in prolonged bleeding</a:t>
            </a:r>
          </a:p>
          <a:p>
            <a:endParaRPr lang="en-US" sz="3200" b="1" dirty="0"/>
          </a:p>
          <a:p>
            <a:r>
              <a:rPr lang="en-US" sz="3200" b="1" dirty="0" smtClean="0"/>
              <a:t>Cause: </a:t>
            </a:r>
            <a:r>
              <a:rPr lang="en-US" sz="3200" dirty="0" smtClean="0"/>
              <a:t>Hereditary</a:t>
            </a:r>
          </a:p>
          <a:p>
            <a:endParaRPr lang="en-US" sz="3200" b="1" dirty="0"/>
          </a:p>
          <a:p>
            <a:r>
              <a:rPr lang="en-US" sz="3200" b="1" dirty="0" err="1" smtClean="0"/>
              <a:t>Tx</a:t>
            </a:r>
            <a:r>
              <a:rPr lang="en-US" sz="3200" b="1" dirty="0" smtClean="0"/>
              <a:t>: </a:t>
            </a:r>
            <a:r>
              <a:rPr lang="en-US" sz="3200" dirty="0" smtClean="0"/>
              <a:t>Educate to avoid </a:t>
            </a:r>
          </a:p>
          <a:p>
            <a:r>
              <a:rPr lang="en-US" sz="3200" dirty="0" smtClean="0"/>
              <a:t>trauma, missing</a:t>
            </a:r>
          </a:p>
          <a:p>
            <a:r>
              <a:rPr lang="en-US" sz="3200" dirty="0" smtClean="0"/>
              <a:t> clotting factor</a:t>
            </a:r>
            <a:endParaRPr lang="en-US" sz="3200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33" y="2286000"/>
            <a:ext cx="537630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821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Leukemia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Malignant </a:t>
            </a:r>
            <a:r>
              <a:rPr lang="en-US" sz="2800" dirty="0" err="1" smtClean="0"/>
              <a:t>cond</a:t>
            </a:r>
            <a:r>
              <a:rPr lang="en-US" sz="2800" dirty="0" smtClean="0"/>
              <a:t> causing increased WBC’s. WBC’s replaced w/ RBC’s </a:t>
            </a:r>
          </a:p>
          <a:p>
            <a:endParaRPr lang="en-US" dirty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Increased Risk: Downs syndrome, HIV, genetic predisposition, ? Hair dyes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Chemo, Radiation, Bone marrow transplant</a:t>
            </a:r>
          </a:p>
          <a:p>
            <a:r>
              <a:rPr lang="en-US" sz="2800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39528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4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781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Multiple Myeloma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it?   </a:t>
            </a:r>
            <a:r>
              <a:rPr lang="en-US" sz="2800" dirty="0" smtClean="0"/>
              <a:t>CA that starts in plasma cells of bone marrow</a:t>
            </a:r>
          </a:p>
          <a:p>
            <a:endParaRPr lang="en-US" dirty="0"/>
          </a:p>
          <a:p>
            <a:r>
              <a:rPr lang="en-US" sz="2800" b="1" dirty="0" smtClean="0"/>
              <a:t>Cause: </a:t>
            </a:r>
            <a:r>
              <a:rPr lang="en-US" sz="2800" dirty="0" smtClean="0"/>
              <a:t>Increased plasma cell growth and forms tumors. Increased risk older adults &amp;after radiation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err="1" smtClean="0"/>
              <a:t>Tx</a:t>
            </a:r>
            <a:r>
              <a:rPr lang="en-US" sz="2800" b="1" dirty="0" smtClean="0"/>
              <a:t>: </a:t>
            </a:r>
            <a:r>
              <a:rPr lang="en-US" sz="2800" dirty="0" smtClean="0"/>
              <a:t>Chemo, Radiation, Bone marrow transplant</a:t>
            </a:r>
          </a:p>
          <a:p>
            <a:r>
              <a:rPr lang="en-US" sz="28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7010399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126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145</TotalTime>
  <Words>975</Words>
  <Application>Microsoft Office PowerPoint</Application>
  <PresentationFormat>On-screen Show (4:3)</PresentationFormat>
  <Paragraphs>215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NewsPrint</vt:lpstr>
      <vt:lpstr>Blood &amp; Circulatory Disorders</vt:lpstr>
      <vt:lpstr>Part 1: Blood Disorders</vt:lpstr>
      <vt:lpstr>1. Anemia</vt:lpstr>
      <vt:lpstr>2. Contusion</vt:lpstr>
      <vt:lpstr>3. Embolism</vt:lpstr>
      <vt:lpstr>4. Hematoma</vt:lpstr>
      <vt:lpstr>5. Hemophilia</vt:lpstr>
      <vt:lpstr>6. Leukemia</vt:lpstr>
      <vt:lpstr>7. Multiple Myeloma</vt:lpstr>
      <vt:lpstr>8. Polycythemia</vt:lpstr>
      <vt:lpstr>9. Septicemia</vt:lpstr>
      <vt:lpstr>10. Erythroblastosis Fetalis</vt:lpstr>
      <vt:lpstr>11. Thrombus</vt:lpstr>
      <vt:lpstr>Part 2: Circulatory disorders</vt:lpstr>
      <vt:lpstr>1. Aneurysm</vt:lpstr>
      <vt:lpstr>2. Angina Pectoris</vt:lpstr>
      <vt:lpstr>3. Arrhythmias</vt:lpstr>
      <vt:lpstr>4. Coronary Artery Disease</vt:lpstr>
      <vt:lpstr>5. Heart Failure “CHF”</vt:lpstr>
      <vt:lpstr>6. Hypertension “HTN”</vt:lpstr>
      <vt:lpstr>7. Murmurs</vt:lpstr>
      <vt:lpstr>8. Myocardial Infarction</vt:lpstr>
      <vt:lpstr>9. Pulmonary Edema</vt:lpstr>
      <vt:lpstr>10. Transient Ischemic Attack </vt:lpstr>
      <vt:lpstr>11. Varicose Veins </vt:lpstr>
      <vt:lpstr>12. Peripheral Vascular Disease</vt:lpstr>
      <vt:lpstr>12. Peripheral Vascular Disease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&amp; Circulatory Disorders</dc:title>
  <dc:creator>CTE</dc:creator>
  <cp:lastModifiedBy>CTE</cp:lastModifiedBy>
  <cp:revision>15</cp:revision>
  <dcterms:created xsi:type="dcterms:W3CDTF">2015-09-23T17:44:35Z</dcterms:created>
  <dcterms:modified xsi:type="dcterms:W3CDTF">2015-09-24T19:18:08Z</dcterms:modified>
</cp:coreProperties>
</file>